
<file path=[Content_Types].xml><?xml version="1.0" encoding="utf-8"?>
<Types xmlns="http://schemas.openxmlformats.org/package/2006/content-types">
  <Default Extension="emf" ContentType="image/x-emf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761" r:id="rId3"/>
    <p:sldId id="799" r:id="rId4"/>
    <p:sldId id="844" r:id="rId5"/>
    <p:sldId id="877" r:id="rId6"/>
    <p:sldId id="1086" r:id="rId7"/>
    <p:sldId id="1169" r:id="rId8"/>
    <p:sldId id="863" r:id="rId9"/>
    <p:sldId id="1088" r:id="rId10"/>
    <p:sldId id="1089" r:id="rId11"/>
    <p:sldId id="1159" r:id="rId12"/>
    <p:sldId id="1194" r:id="rId13"/>
    <p:sldId id="1090" r:id="rId14"/>
    <p:sldId id="1199" r:id="rId15"/>
    <p:sldId id="1161" r:id="rId16"/>
    <p:sldId id="1193" r:id="rId17"/>
    <p:sldId id="869" r:id="rId18"/>
    <p:sldId id="1197" r:id="rId19"/>
    <p:sldId id="1200" r:id="rId20"/>
    <p:sldId id="539" r:id="rId21"/>
    <p:sldId id="541" r:id="rId22"/>
    <p:sldId id="542" r:id="rId23"/>
    <p:sldId id="543" r:id="rId24"/>
    <p:sldId id="555" r:id="rId25"/>
    <p:sldId id="544" r:id="rId26"/>
    <p:sldId id="545" r:id="rId27"/>
    <p:sldId id="1097" r:id="rId28"/>
    <p:sldId id="1170" r:id="rId29"/>
    <p:sldId id="1204" r:id="rId30"/>
    <p:sldId id="1096" r:id="rId31"/>
    <p:sldId id="1135" r:id="rId32"/>
    <p:sldId id="1202" r:id="rId33"/>
    <p:sldId id="1203" r:id="rId34"/>
    <p:sldId id="1098" r:id="rId35"/>
    <p:sldId id="1151" r:id="rId36"/>
    <p:sldId id="1099" r:id="rId37"/>
    <p:sldId id="1162" r:id="rId38"/>
    <p:sldId id="1139" r:id="rId39"/>
    <p:sldId id="1269" r:id="rId40"/>
    <p:sldId id="1201" r:id="rId41"/>
    <p:sldId id="793" r:id="rId42"/>
    <p:sldId id="1188" r:id="rId43"/>
    <p:sldId id="1189" r:id="rId44"/>
    <p:sldId id="1190" r:id="rId45"/>
    <p:sldId id="1191" r:id="rId46"/>
    <p:sldId id="1195" r:id="rId47"/>
    <p:sldId id="1196" r:id="rId48"/>
    <p:sldId id="1166" r:id="rId49"/>
    <p:sldId id="1267" r:id="rId50"/>
    <p:sldId id="772" r:id="rId51"/>
    <p:sldId id="798" r:id="rId52"/>
    <p:sldId id="684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3"/>
    <p:restoredTop sz="93391" autoAdjust="0"/>
  </p:normalViewPr>
  <p:slideViewPr>
    <p:cSldViewPr>
      <p:cViewPr varScale="1">
        <p:scale>
          <a:sx n="58" d="100"/>
          <a:sy n="58" d="100"/>
        </p:scale>
        <p:origin x="138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156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>
            <a:extLst>
              <a:ext uri="{FF2B5EF4-FFF2-40B4-BE49-F238E27FC236}">
                <a16:creationId xmlns:a16="http://schemas.microsoft.com/office/drawing/2014/main" id="{652F7E97-62BF-5845-AB1C-519AA0ABE2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>
            <a:extLst>
              <a:ext uri="{FF2B5EF4-FFF2-40B4-BE49-F238E27FC236}">
                <a16:creationId xmlns:a16="http://schemas.microsoft.com/office/drawing/2014/main" id="{04475682-066B-1942-8722-A6880BFDB9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Malgun Gothic" panose="020B0503020000020004" pitchFamily="34" charset="-127"/>
              </a:rPr>
              <a:t>1. Usage (Introduction)</a:t>
            </a:r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15364" name="슬라이드 번호 개체 틀 3">
            <a:extLst>
              <a:ext uri="{FF2B5EF4-FFF2-40B4-BE49-F238E27FC236}">
                <a16:creationId xmlns:a16="http://schemas.microsoft.com/office/drawing/2014/main" id="{4202E7E2-0172-414C-9FAC-B6FFDC23B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80F9D13-F440-0141-91A8-4814EEC8878F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kumimoji="1" lang="en-US" altLang="ko-KR">
              <a:latin typeface="굴림" panose="020B0600000101010101" pitchFamily="34" charset="-127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50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1CB105B-4DA2-1F4D-9D2C-5BFBBB50B6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66AF102-0F95-D04C-B1E5-88B0C0D2D3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97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17BC526-9B0A-AC44-BE7E-2A55F33EA4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D7458BE-CBE8-B949-9D84-7EE6A7D91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1290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53655A6-A46D-C14B-A3F0-AE4B718580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E01C4AB-5D0F-F743-ABC5-6D2D30EED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947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8457851-C561-3048-8069-98DE16F362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696C0CD4-974E-6E4D-BB6E-1FF8073C7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04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D838442E-36FC-9848-9FC6-7BF1626BB5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2E9B2168-92E5-A544-8026-D97E3F752C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Malgun Gothic" panose="020B0503020000020004" pitchFamily="34" charset="-127"/>
              </a:rPr>
              <a:t>3. Structure Practice</a:t>
            </a:r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F98A9532-FB21-454F-9EF3-4E2931EEC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23567A-90FF-D348-B7B0-8D113D05682D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kumimoji="1" lang="en-US" altLang="ko-KR">
              <a:latin typeface="굴림" panose="020B0600000101010101" pitchFamily="34" charset="-127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252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>
            <a:extLst>
              <a:ext uri="{FF2B5EF4-FFF2-40B4-BE49-F238E27FC236}">
                <a16:creationId xmlns:a16="http://schemas.microsoft.com/office/drawing/2014/main" id="{97FD814F-63BD-B145-8404-028A363F75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슬라이드 노트 개체 틀 2">
            <a:extLst>
              <a:ext uri="{FF2B5EF4-FFF2-40B4-BE49-F238E27FC236}">
                <a16:creationId xmlns:a16="http://schemas.microsoft.com/office/drawing/2014/main" id="{B896A464-62CD-6C46-8AA9-DA0078FAC2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Malgun Gothic" panose="020B0503020000020004" pitchFamily="34" charset="-127"/>
              </a:rPr>
              <a:t>3. Structure Practice</a:t>
            </a:r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27652" name="슬라이드 번호 개체 틀 3">
            <a:extLst>
              <a:ext uri="{FF2B5EF4-FFF2-40B4-BE49-F238E27FC236}">
                <a16:creationId xmlns:a16="http://schemas.microsoft.com/office/drawing/2014/main" id="{FC39B10E-E8EE-CD4B-B4D3-871A60C52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76FF3B-AB7A-7A44-AC08-2F0460E23795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kumimoji="1" lang="en-US" altLang="ko-KR">
              <a:latin typeface="굴림" panose="020B0600000101010101" pitchFamily="34" charset="-127"/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758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uN18-JWmZU" TargetMode="External"/><Relationship Id="rId2" Type="http://schemas.openxmlformats.org/officeDocument/2006/relationships/hyperlink" Target="https://www.youtube.com/watch?v=MutiwhT-ef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UWMQev-dGwk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8csJQvXjLN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fn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watch?v=hTFNFMrZ61I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flipgrid.com/ebc44cb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TFNFMrZ61I" TargetMode="External"/><Relationship Id="rId2" Type="http://schemas.openxmlformats.org/officeDocument/2006/relationships/hyperlink" Target="http://gg.gg/i6ufn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TFNFMrZ61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fn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42" y="311559"/>
            <a:ext cx="8445622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0D7B96-FF34-A648-923E-59B30FB4B438}"/>
              </a:ext>
            </a:extLst>
          </p:cNvPr>
          <p:cNvCxnSpPr>
            <a:cxnSpLocks/>
          </p:cNvCxnSpPr>
          <p:nvPr/>
        </p:nvCxnSpPr>
        <p:spPr>
          <a:xfrm>
            <a:off x="2987824" y="486916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3E1BD453-7D45-2F41-968F-743B67F78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42" y="1092081"/>
            <a:ext cx="8517630" cy="511318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74CDFA-C5B1-4C45-ABF2-96F1AD6E7626}"/>
              </a:ext>
            </a:extLst>
          </p:cNvPr>
          <p:cNvCxnSpPr>
            <a:cxnSpLocks/>
          </p:cNvCxnSpPr>
          <p:nvPr/>
        </p:nvCxnSpPr>
        <p:spPr>
          <a:xfrm>
            <a:off x="1835696" y="4077072"/>
            <a:ext cx="669674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7B9DA17B-10BD-8F49-95BC-C3E1FBED2902}"/>
              </a:ext>
            </a:extLst>
          </p:cNvPr>
          <p:cNvSpPr/>
          <p:nvPr/>
        </p:nvSpPr>
        <p:spPr>
          <a:xfrm flipH="1">
            <a:off x="7020271" y="1196751"/>
            <a:ext cx="1696701" cy="1584157"/>
          </a:xfrm>
          <a:prstGeom prst="wedgeEllipseCallout">
            <a:avLst>
              <a:gd name="adj1" fmla="val 111418"/>
              <a:gd name="adj2" fmla="val 3020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ko-KR" altLang="en-US" sz="1600" dirty="0" err="1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수빈이와</a:t>
            </a:r>
            <a:r>
              <a:rPr lang="ko-KR" altLang="en-US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부모님의 </a:t>
            </a:r>
            <a:r>
              <a:rPr lang="ko-KR" altLang="en-US" sz="1600" dirty="0" err="1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대화예요</a:t>
            </a:r>
            <a:r>
              <a:rPr lang="en-US" altLang="ko-KR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.”</a:t>
            </a:r>
            <a:endParaRPr lang="en-US" sz="1600" dirty="0">
              <a:ln w="0">
                <a:solidFill>
                  <a:srgbClr val="0070C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409B5FB-ABB6-864E-A00A-A11355647F6E}"/>
              </a:ext>
            </a:extLst>
          </p:cNvPr>
          <p:cNvCxnSpPr>
            <a:cxnSpLocks/>
          </p:cNvCxnSpPr>
          <p:nvPr/>
        </p:nvCxnSpPr>
        <p:spPr>
          <a:xfrm>
            <a:off x="1835696" y="4437112"/>
            <a:ext cx="48245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" name="010" descr="010">
            <a:hlinkClick r:id="" action="ppaction://media"/>
            <a:extLst>
              <a:ext uri="{FF2B5EF4-FFF2-40B4-BE49-F238E27FC236}">
                <a16:creationId xmlns:a16="http://schemas.microsoft.com/office/drawing/2014/main" id="{8C2F4334-065A-0D47-B4AC-2767F0853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04173" y="311559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15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60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7177C16B-E1F3-2840-BDDE-2E64B1F59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640960" cy="52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53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ㄴ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/</a:t>
            </a:r>
            <a:r>
              <a:rPr lang="ko-KR" altLang="en-US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는다거나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 </a:t>
            </a:r>
            <a:endParaRPr lang="en-US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여러 가지 사실을 예로 들어 나열할 때 사용함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list various options.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D6191F-B714-1A4E-A64B-957AE9B2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234209"/>
              </p:ext>
            </p:extLst>
          </p:nvPr>
        </p:nvGraphicFramePr>
        <p:xfrm>
          <a:off x="683568" y="3573016"/>
          <a:ext cx="7632848" cy="25202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val="265894145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4009669164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1086070908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864030653"/>
                    </a:ext>
                  </a:extLst>
                </a:gridCol>
              </a:tblGrid>
              <a:tr h="622961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는다거나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먹는다거나</a:t>
                      </a:r>
                      <a:endParaRPr lang="en-US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82578"/>
                  </a:ext>
                </a:extLst>
              </a:tr>
              <a:tr h="6513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간다거나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1019622"/>
                  </a:ext>
                </a:extLst>
              </a:tr>
              <a:tr h="622961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있다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예쁘다거나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579229"/>
                  </a:ext>
                </a:extLst>
              </a:tr>
              <a:tr h="622961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했다거나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1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38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868"/>
            <a:ext cx="8291264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 </a:t>
            </a:r>
            <a:r>
              <a:rPr lang="en-US" altLang="ko-KR" sz="3600" dirty="0"/>
              <a:t>P.60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20CBA33-02EC-1C41-96FB-9DBFC53CD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402"/>
            <a:ext cx="8363272" cy="51619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CEB803-1D3E-544C-B98B-BD15A16BF1EE}"/>
              </a:ext>
            </a:extLst>
          </p:cNvPr>
          <p:cNvSpPr txBox="1"/>
          <p:nvPr/>
        </p:nvSpPr>
        <p:spPr>
          <a:xfrm>
            <a:off x="2915816" y="5157192"/>
            <a:ext cx="4464496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공원에서 자전거를 </a:t>
            </a:r>
            <a:r>
              <a:rPr lang="ko-KR" altLang="en-US" b="1" u="sng" dirty="0" err="1">
                <a:solidFill>
                  <a:srgbClr val="0070C0"/>
                </a:solidFill>
              </a:rPr>
              <a:t>탄다거나</a:t>
            </a:r>
            <a:r>
              <a:rPr lang="ko-KR" altLang="en-US" b="1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축구를 해요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3189B8-31A8-7D45-A606-D81DCC4AB6ED}"/>
              </a:ext>
            </a:extLst>
          </p:cNvPr>
          <p:cNvSpPr txBox="1"/>
          <p:nvPr/>
        </p:nvSpPr>
        <p:spPr>
          <a:xfrm>
            <a:off x="3419872" y="5517232"/>
            <a:ext cx="4392488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집에서 책을 </a:t>
            </a:r>
            <a:r>
              <a:rPr lang="ko-KR" altLang="en-US" b="1" u="sng" dirty="0" err="1">
                <a:solidFill>
                  <a:srgbClr val="0070C0"/>
                </a:solidFill>
              </a:rPr>
              <a:t>읽는다거나</a:t>
            </a:r>
            <a:r>
              <a:rPr lang="ko-KR" altLang="en-US" dirty="0"/>
              <a:t> 텔레비전을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E0B0BC-12DE-364E-AED0-4760219CC4D9}"/>
              </a:ext>
            </a:extLst>
          </p:cNvPr>
          <p:cNvSpPr txBox="1"/>
          <p:nvPr/>
        </p:nvSpPr>
        <p:spPr>
          <a:xfrm>
            <a:off x="3419872" y="5886564"/>
            <a:ext cx="470567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친구와 같이 게임을 </a:t>
            </a:r>
            <a:r>
              <a:rPr lang="ko-KR" altLang="en-US" b="1" u="sng" dirty="0">
                <a:solidFill>
                  <a:srgbClr val="0070C0"/>
                </a:solidFill>
              </a:rPr>
              <a:t>한다거나</a:t>
            </a:r>
            <a:r>
              <a:rPr lang="ko-KR" altLang="en-US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이야기를 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38D70-4E4C-1A4A-BAE1-440B7803C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767AB5-17AD-4A4E-AB24-9D033E6B1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46138"/>
            <a:ext cx="8229600" cy="4104456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F3673A3-4CB7-4F41-BACE-238A05140B6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E80E7-186B-0948-AAB7-C4C7620341DC}"/>
              </a:ext>
            </a:extLst>
          </p:cNvPr>
          <p:cNvSpPr txBox="1"/>
          <p:nvPr/>
        </p:nvSpPr>
        <p:spPr>
          <a:xfrm>
            <a:off x="3491880" y="930206"/>
            <a:ext cx="4248472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교실에서 </a:t>
            </a:r>
            <a:r>
              <a:rPr lang="ko-KR" altLang="en-US" sz="1600" b="1" u="sng" dirty="0" err="1">
                <a:solidFill>
                  <a:srgbClr val="0070C0"/>
                </a:solidFill>
              </a:rPr>
              <a:t>뛴다거나</a:t>
            </a:r>
            <a:r>
              <a:rPr lang="ko-KR" altLang="en-US" sz="1600" dirty="0"/>
              <a:t> 큰 소리로 말하면 안 돼요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CD1D29-3321-344E-9429-3EF9F362E6B2}"/>
              </a:ext>
            </a:extLst>
          </p:cNvPr>
          <p:cNvSpPr txBox="1"/>
          <p:nvPr/>
        </p:nvSpPr>
        <p:spPr>
          <a:xfrm>
            <a:off x="3419872" y="1722294"/>
            <a:ext cx="51845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극장에서 통화를 </a:t>
            </a:r>
            <a:r>
              <a:rPr lang="ko-KR" altLang="en-US" sz="1600" b="1" u="sng" dirty="0">
                <a:solidFill>
                  <a:srgbClr val="0070C0"/>
                </a:solidFill>
              </a:rPr>
              <a:t>한다거나 </a:t>
            </a:r>
            <a:r>
              <a:rPr lang="ko-KR" altLang="en-US" sz="1600" dirty="0"/>
              <a:t>앞자리를 발로 차면 안 돼요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99753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773298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6416638" y="1709433"/>
            <a:ext cx="2664296" cy="2397801"/>
          </a:xfrm>
          <a:prstGeom prst="wedgeEllipseCallout">
            <a:avLst>
              <a:gd name="adj1" fmla="val -87567"/>
              <a:gd name="adj2" fmla="val 3861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학교에서 책을 </a:t>
            </a:r>
            <a:r>
              <a:rPr lang="ko-KR" altLang="en-US" dirty="0" err="1">
                <a:solidFill>
                  <a:srgbClr val="0070C0"/>
                </a:solidFill>
              </a:rPr>
              <a:t>읽는다거나</a:t>
            </a:r>
            <a:r>
              <a:rPr lang="ko-KR" altLang="en-US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그림을 그려도 돼요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251520" y="1379345"/>
            <a:ext cx="3024247" cy="2246034"/>
          </a:xfrm>
          <a:prstGeom prst="wedgeEllipseCallout">
            <a:avLst>
              <a:gd name="adj1" fmla="val 45243"/>
              <a:gd name="adj2" fmla="val 7077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학교에서 잠을 </a:t>
            </a:r>
            <a:r>
              <a:rPr lang="ko-KR" altLang="en-US" dirty="0" err="1">
                <a:solidFill>
                  <a:srgbClr val="0070C0"/>
                </a:solidFill>
              </a:rPr>
              <a:t>잔다거나</a:t>
            </a:r>
            <a:r>
              <a:rPr lang="ko-KR" altLang="en-US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친구와 다투면 안 돼요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539552" y="462957"/>
            <a:ext cx="8064896" cy="65877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  </a:t>
            </a:r>
            <a:r>
              <a:rPr lang="en-US" altLang="ko-KR" sz="2800" dirty="0"/>
              <a:t>“</a:t>
            </a:r>
            <a:r>
              <a:rPr lang="ko-KR" altLang="en-US" sz="2400" dirty="0"/>
              <a:t>학교에서 </a:t>
            </a:r>
            <a:r>
              <a:rPr lang="en-US" altLang="ko-KR" sz="2400" dirty="0"/>
              <a:t>‘</a:t>
            </a:r>
            <a:r>
              <a:rPr lang="ko-KR" altLang="en-US" sz="2400" dirty="0"/>
              <a:t>하면 안 되는 것</a:t>
            </a:r>
            <a:r>
              <a:rPr lang="en-US" altLang="ko-KR" sz="2400" dirty="0"/>
              <a:t>’</a:t>
            </a:r>
            <a:r>
              <a:rPr lang="ko-KR" altLang="en-US" sz="2400" dirty="0"/>
              <a:t>과 </a:t>
            </a:r>
            <a:r>
              <a:rPr lang="en-US" altLang="ko-KR" sz="2400" dirty="0"/>
              <a:t>‘</a:t>
            </a:r>
            <a:r>
              <a:rPr lang="ko-KR" altLang="en-US" sz="2400" dirty="0"/>
              <a:t>해도 되는 것</a:t>
            </a:r>
            <a:r>
              <a:rPr lang="en-US" altLang="ko-KR" sz="2400" dirty="0"/>
              <a:t>’</a:t>
            </a:r>
            <a:r>
              <a:rPr lang="ko-KR" altLang="en-US" sz="2400" dirty="0"/>
              <a:t>은 뭐예요</a:t>
            </a:r>
            <a:r>
              <a:rPr lang="en-US" altLang="ko-KR" sz="2400" dirty="0"/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9873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61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59372C0-6374-1D4F-9DAB-4D09D0002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501721" cy="52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16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나 보다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어떤 사실이나 상황으로 미루어 그런 것 같다고 추측하는 의미를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infer a meaning based on the facts or situation.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055E9C-F808-B44C-96C4-0CE8FFDBE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791088"/>
              </p:ext>
            </p:extLst>
          </p:nvPr>
        </p:nvGraphicFramePr>
        <p:xfrm>
          <a:off x="539553" y="4365104"/>
          <a:ext cx="7920880" cy="18002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33000">
                  <a:extLst>
                    <a:ext uri="{9D8B030D-6E8A-4147-A177-3AD203B41FA5}">
                      <a16:colId xmlns:a16="http://schemas.microsoft.com/office/drawing/2014/main" val="3609458773"/>
                    </a:ext>
                  </a:extLst>
                </a:gridCol>
                <a:gridCol w="1841125">
                  <a:extLst>
                    <a:ext uri="{9D8B030D-6E8A-4147-A177-3AD203B41FA5}">
                      <a16:colId xmlns:a16="http://schemas.microsoft.com/office/drawing/2014/main" val="2675862828"/>
                    </a:ext>
                  </a:extLst>
                </a:gridCol>
                <a:gridCol w="1982751">
                  <a:extLst>
                    <a:ext uri="{9D8B030D-6E8A-4147-A177-3AD203B41FA5}">
                      <a16:colId xmlns:a16="http://schemas.microsoft.com/office/drawing/2014/main" val="383533360"/>
                    </a:ext>
                  </a:extLst>
                </a:gridCol>
                <a:gridCol w="2964004">
                  <a:extLst>
                    <a:ext uri="{9D8B030D-6E8A-4147-A177-3AD203B41FA5}">
                      <a16:colId xmlns:a16="http://schemas.microsoft.com/office/drawing/2014/main" val="106206840"/>
                    </a:ext>
                  </a:extLst>
                </a:gridCol>
              </a:tblGrid>
              <a:tr h="600067">
                <a:tc rowSpan="3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나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먹나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23597"/>
                  </a:ext>
                </a:extLst>
              </a:tr>
              <a:tr h="6000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받침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나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오나 보다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사나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187589"/>
                  </a:ext>
                </a:extLst>
              </a:tr>
              <a:tr h="6000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과거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</a:rPr>
                        <a:t>았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</a:rPr>
                        <a:t>었나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들었나 보다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50443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799A7-AD15-E846-89E0-07B4E1AB5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BF001-EF4B-5649-B05B-EFA160EEB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26DCBC-FCC1-9F44-A10A-3C43961A1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632"/>
            <a:ext cx="8229600" cy="6120679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6A848C6-95E2-914B-B392-E4FFF2BB603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7E90EC-F1DD-834F-AC55-E70CC3934009}"/>
              </a:ext>
            </a:extLst>
          </p:cNvPr>
          <p:cNvSpPr txBox="1"/>
          <p:nvPr/>
        </p:nvSpPr>
        <p:spPr>
          <a:xfrm>
            <a:off x="2051720" y="5301208"/>
            <a:ext cx="496855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식당 앞에 사람이 많아요</a:t>
            </a:r>
            <a:r>
              <a:rPr lang="en-US" altLang="ko-KR" dirty="0"/>
              <a:t>.</a:t>
            </a:r>
            <a:r>
              <a:rPr lang="ko-KR" altLang="en-US" dirty="0"/>
              <a:t> 음식이 </a:t>
            </a:r>
            <a:r>
              <a:rPr lang="ko-KR" altLang="en-US" b="1" u="sng" dirty="0">
                <a:solidFill>
                  <a:srgbClr val="0070C0"/>
                </a:solidFill>
              </a:rPr>
              <a:t>맛있나 봐요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79C80-9270-B746-A67F-7B18E05E6711}"/>
              </a:ext>
            </a:extLst>
          </p:cNvPr>
          <p:cNvSpPr txBox="1"/>
          <p:nvPr/>
        </p:nvSpPr>
        <p:spPr>
          <a:xfrm>
            <a:off x="2051720" y="5733256"/>
            <a:ext cx="35283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사고가 </a:t>
            </a:r>
            <a:r>
              <a:rPr lang="ko-KR" altLang="en-US" b="1" u="sng" dirty="0">
                <a:solidFill>
                  <a:srgbClr val="0070C0"/>
                </a:solidFill>
              </a:rPr>
              <a:t>났나 봐요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r>
              <a:rPr lang="ko-KR" altLang="en-US" b="1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길이 막혀요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739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5DC64-4A61-3A4A-A842-9E9AD04B8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3C6F6AE-284C-D549-BDA4-00D20FB0A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6" y="731837"/>
            <a:ext cx="8229600" cy="435334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3AD962C-EEBD-2D4B-AB17-D1023951119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17785-4F06-9A43-8248-277BADAF4B58}"/>
              </a:ext>
            </a:extLst>
          </p:cNvPr>
          <p:cNvSpPr txBox="1"/>
          <p:nvPr/>
        </p:nvSpPr>
        <p:spPr>
          <a:xfrm>
            <a:off x="1979712" y="827420"/>
            <a:ext cx="424847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아이가 </a:t>
            </a:r>
            <a:r>
              <a:rPr lang="ko-KR" altLang="en-US" b="1" u="sng" dirty="0" err="1">
                <a:solidFill>
                  <a:srgbClr val="0070C0"/>
                </a:solidFill>
              </a:rPr>
              <a:t>넘어졌나</a:t>
            </a:r>
            <a:r>
              <a:rPr lang="ko-KR" altLang="en-US" b="1" u="sng" dirty="0">
                <a:solidFill>
                  <a:srgbClr val="0070C0"/>
                </a:solidFill>
              </a:rPr>
              <a:t> 봐요</a:t>
            </a:r>
            <a:r>
              <a:rPr lang="en-US" altLang="ko-KR" u="sng" dirty="0"/>
              <a:t>.</a:t>
            </a:r>
            <a:r>
              <a:rPr lang="ko-KR" altLang="en-US" u="sng" dirty="0"/>
              <a:t> </a:t>
            </a:r>
            <a:r>
              <a:rPr lang="ko-KR" altLang="en-US" dirty="0"/>
              <a:t>울고 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90863-558D-914D-BC93-7FD74A8460FF}"/>
              </a:ext>
            </a:extLst>
          </p:cNvPr>
          <p:cNvSpPr txBox="1"/>
          <p:nvPr/>
        </p:nvSpPr>
        <p:spPr>
          <a:xfrm>
            <a:off x="2051720" y="1546039"/>
            <a:ext cx="4176464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파티를 </a:t>
            </a:r>
            <a:r>
              <a:rPr lang="ko-KR" altLang="en-US" b="1" u="sng" dirty="0">
                <a:solidFill>
                  <a:srgbClr val="0070C0"/>
                </a:solidFill>
              </a:rPr>
              <a:t>하나 봐요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r>
              <a:rPr lang="ko-KR" altLang="en-US" b="1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음악 소리가 들려요</a:t>
            </a:r>
            <a:r>
              <a:rPr lang="en-US" altLang="ko-KR" dirty="0"/>
              <a:t>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8C10676-67C0-6144-962F-194F4655C4A8}"/>
              </a:ext>
            </a:extLst>
          </p:cNvPr>
          <p:cNvCxnSpPr/>
          <p:nvPr/>
        </p:nvCxnSpPr>
        <p:spPr>
          <a:xfrm>
            <a:off x="971600" y="3429000"/>
            <a:ext cx="5400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87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6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골고루 맛있게</a:t>
            </a:r>
            <a:r>
              <a:rPr kumimoji="1" lang="en-US" altLang="ko-KR" sz="3600">
                <a:latin typeface="Times New Roman" panose="02020603050405020304" pitchFamily="18" charset="0"/>
                <a:ea typeface="Gulim" panose="020B0600000101010101" pitchFamily="34" charset="-127"/>
              </a:rPr>
              <a:t>!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A little of everything, and delicious!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는다거나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나 보다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CB0E14F7-140A-EC45-8552-0929A395C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49275"/>
            <a:ext cx="8893175" cy="1246188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 ~</a:t>
            </a:r>
            <a:r>
              <a:rPr kumimoji="1" lang="ko-KR" altLang="en-US" sz="2700" dirty="0">
                <a:latin typeface="Times New Roman" panose="02020603050405020304" pitchFamily="18" charset="0"/>
                <a:ea typeface="굴림" panose="020B0600000101010101" pitchFamily="34" charset="-127"/>
              </a:rPr>
              <a:t>나 보다</a:t>
            </a:r>
            <a:r>
              <a:rPr kumimoji="1" lang="en-US" altLang="ko-KR" sz="2700" dirty="0">
                <a:latin typeface="Times New Roman" panose="02020603050405020304" pitchFamily="18" charset="0"/>
                <a:ea typeface="굴림" panose="020B0600000101010101" pitchFamily="34" charset="-127"/>
              </a:rPr>
              <a:t>/ </a:t>
            </a:r>
            <a:r>
              <a:rPr kumimoji="1" lang="en-US" altLang="ko-KR" sz="2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A~(</a:t>
            </a:r>
            <a:r>
              <a:rPr kumimoji="1" lang="ko-KR" altLang="en-US" sz="27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2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1" lang="ko-KR" altLang="en-US" sz="2700" dirty="0" err="1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ㄴ가</a:t>
            </a:r>
            <a:r>
              <a:rPr kumimoji="1" lang="ko-KR" altLang="en-US" sz="27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봐요</a:t>
            </a:r>
            <a:r>
              <a:rPr kumimoji="1" lang="ko-KR" altLang="en-US" sz="2700" dirty="0">
                <a:latin typeface="Times New Roman" panose="02020603050405020304" pitchFamily="18" charset="0"/>
                <a:ea typeface="굴림" panose="020B0600000101010101" pitchFamily="34" charset="-127"/>
              </a:rPr>
              <a:t>  </a:t>
            </a:r>
            <a:r>
              <a:rPr kumimoji="1" lang="en-US" altLang="ko-K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   Adj.</a:t>
            </a:r>
            <a:r>
              <a:rPr kumimoji="1" lang="ko-KR" altLang="en-US" sz="2700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</a:t>
            </a:r>
            <a:r>
              <a:rPr kumimoji="1" lang="en-US" altLang="ko-KR" sz="27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1" lang="ko-KR" altLang="en-US" sz="2700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았나</a:t>
            </a:r>
            <a:r>
              <a:rPr kumimoji="1" lang="ko-KR" altLang="en-US" sz="2700" dirty="0">
                <a:latin typeface="Times New Roman" panose="02020603050405020304" pitchFamily="18" charset="0"/>
                <a:ea typeface="굴림" panose="020B0600000101010101" pitchFamily="34" charset="-127"/>
              </a:rPr>
              <a:t> 봐요</a:t>
            </a:r>
            <a:endParaRPr kumimoji="1" lang="en-US" altLang="ko-KR" sz="27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kumimoji="1" lang="ko-KR" altLang="en-US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623B978F-54D0-EE47-A9F9-AA1816BF7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989138"/>
            <a:ext cx="8893175" cy="415498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A: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제가 제일 좋아하는 음식은 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떡볶이하고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김치예요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매운 음식을 </a:t>
            </a:r>
            <a:r>
              <a:rPr kumimoji="1" lang="ko-KR" altLang="en-US" sz="2400" u="sng" dirty="0">
                <a:latin typeface="굴림" panose="020B0600000101010101" pitchFamily="34" charset="-127"/>
                <a:ea typeface="굴림" panose="020B0600000101010101" pitchFamily="34" charset="-127"/>
              </a:rPr>
              <a:t>좋아하</a:t>
            </a:r>
            <a:r>
              <a:rPr kumimoji="1" lang="ko-KR" altLang="en-US" sz="2400" u="sng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나 봐요</a:t>
            </a:r>
            <a:r>
              <a:rPr kumimoji="1" lang="en-US" altLang="ko-KR" sz="2400" u="sng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latin typeface="굴림" panose="020B0600000101010101" pitchFamily="34" charset="-127"/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A: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스티브 씨가 지난 학기에 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A+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받았다고 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와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,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공부 열심히 </a:t>
            </a:r>
            <a:r>
              <a:rPr kumimoji="1" lang="ko-KR" altLang="en-US" sz="2400" u="sng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했나 봐요</a:t>
            </a:r>
            <a:r>
              <a:rPr kumimoji="1" lang="en-US" altLang="ko-KR" sz="24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solidFill>
                <a:srgbClr val="0000FF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A: 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샌디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씨가 어제 학교에 안 왔어요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어디 </a:t>
            </a:r>
            <a:r>
              <a:rPr kumimoji="1" lang="ko-KR" altLang="en-US" sz="2400" u="sng" dirty="0">
                <a:latin typeface="굴림" panose="020B0600000101010101" pitchFamily="34" charset="-127"/>
                <a:ea typeface="굴림" panose="020B0600000101010101" pitchFamily="34" charset="-127"/>
              </a:rPr>
              <a:t>아</a:t>
            </a:r>
            <a:r>
              <a:rPr kumimoji="1" lang="ko-KR" altLang="en-US" sz="2400" u="sng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픈가 봐요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latin typeface="굴림" panose="020B0600000101010101" pitchFamily="34" charset="-127"/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A: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마크 씨가 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C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를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받았다고 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시험이 </a:t>
            </a:r>
            <a:r>
              <a:rPr kumimoji="1" lang="ko-KR" altLang="en-US" sz="2400" u="sng" dirty="0" err="1">
                <a:solidFill>
                  <a:srgbClr val="FF33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어려웠나</a:t>
            </a:r>
            <a:r>
              <a:rPr kumimoji="1" lang="ko-KR" altLang="en-US" sz="2400" u="sng" dirty="0">
                <a:solidFill>
                  <a:srgbClr val="FF33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4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04459" name="Text Box 11">
            <a:extLst>
              <a:ext uri="{FF2B5EF4-FFF2-40B4-BE49-F238E27FC236}">
                <a16:creationId xmlns:a16="http://schemas.microsoft.com/office/drawing/2014/main" id="{3BB57EF3-D1B5-7E40-ABC0-C16A64FC5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125538"/>
            <a:ext cx="4670425" cy="51911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‘it seems that; I guess’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6453262-09D6-644E-90F7-2C7AEF8FE0B9}"/>
              </a:ext>
            </a:extLst>
          </p:cNvPr>
          <p:cNvSpPr txBox="1"/>
          <p:nvPr/>
        </p:nvSpPr>
        <p:spPr>
          <a:xfrm>
            <a:off x="26987" y="6351707"/>
            <a:ext cx="9144000" cy="512545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A94A4A-5EBB-9144-85AB-8426211B3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0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E52960B3-71C1-7848-9551-D1EC755D4B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28625"/>
            <a:ext cx="8229600" cy="55926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ko-KR" dirty="0">
                <a:ea typeface="굴림" panose="020B0600000101010101" pitchFamily="34" charset="-127"/>
              </a:rPr>
              <a:t>&lt;Present tense&gt;</a:t>
            </a: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Verbs 		~</a:t>
            </a:r>
            <a:r>
              <a:rPr lang="ko-KR" altLang="en-US" dirty="0">
                <a:ea typeface="굴림" panose="020B0600000101010101" pitchFamily="34" charset="-127"/>
              </a:rPr>
              <a:t>나 보다</a:t>
            </a:r>
            <a:endParaRPr lang="en-US" altLang="ko-KR" dirty="0">
              <a:ea typeface="굴림" panose="020B0600000101010101" pitchFamily="34" charset="-127"/>
            </a:endParaRP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Adjectives	~(</a:t>
            </a:r>
            <a:r>
              <a:rPr lang="ko-KR" altLang="en-US" dirty="0">
                <a:ea typeface="굴림" panose="020B0600000101010101" pitchFamily="34" charset="-127"/>
              </a:rPr>
              <a:t>으</a:t>
            </a:r>
            <a:r>
              <a:rPr lang="en-US" altLang="ko-KR" dirty="0">
                <a:ea typeface="굴림" panose="020B0600000101010101" pitchFamily="34" charset="-127"/>
              </a:rPr>
              <a:t>)</a:t>
            </a:r>
            <a:r>
              <a:rPr lang="ko-KR" altLang="en-US" dirty="0" err="1">
                <a:ea typeface="굴림" panose="020B0600000101010101" pitchFamily="34" charset="-127"/>
              </a:rPr>
              <a:t>ㄴ가</a:t>
            </a:r>
            <a:r>
              <a:rPr lang="ko-KR" altLang="en-US" dirty="0">
                <a:ea typeface="굴림" panose="020B0600000101010101" pitchFamily="34" charset="-127"/>
              </a:rPr>
              <a:t> 보다</a:t>
            </a:r>
            <a:endParaRPr lang="en-US" altLang="ko-KR" dirty="0">
              <a:ea typeface="굴림" panose="020B0600000101010101" pitchFamily="34" charset="-127"/>
            </a:endParaRP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Copula		~(</a:t>
            </a:r>
            <a:r>
              <a:rPr lang="ko-KR" altLang="en-US" dirty="0">
                <a:ea typeface="굴림" panose="020B0600000101010101" pitchFamily="34" charset="-127"/>
              </a:rPr>
              <a:t>이</a:t>
            </a:r>
            <a:r>
              <a:rPr lang="en-US" altLang="ko-KR" dirty="0">
                <a:ea typeface="굴림" panose="020B0600000101010101" pitchFamily="34" charset="-127"/>
              </a:rPr>
              <a:t>)</a:t>
            </a:r>
            <a:r>
              <a:rPr lang="ko-KR" altLang="en-US" dirty="0" err="1">
                <a:ea typeface="굴림" panose="020B0600000101010101" pitchFamily="34" charset="-127"/>
              </a:rPr>
              <a:t>ㄴ가</a:t>
            </a:r>
            <a:r>
              <a:rPr lang="ko-KR" altLang="en-US" dirty="0">
                <a:ea typeface="굴림" panose="020B0600000101010101" pitchFamily="34" charset="-127"/>
              </a:rPr>
              <a:t> 보다</a:t>
            </a:r>
            <a:endParaRPr lang="en-US" altLang="ko-KR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endParaRPr lang="en-US" altLang="ko-KR" dirty="0">
              <a:ea typeface="굴림" panose="020B0600000101010101" pitchFamily="34" charset="-127"/>
            </a:endParaRPr>
          </a:p>
          <a:p>
            <a:pPr eaLnBrk="1" hangingPunct="1">
              <a:buFontTx/>
              <a:buNone/>
            </a:pPr>
            <a:r>
              <a:rPr lang="en-US" altLang="ko-KR" dirty="0">
                <a:ea typeface="굴림" panose="020B0600000101010101" pitchFamily="34" charset="-127"/>
              </a:rPr>
              <a:t>&lt;Past tense&gt; </a:t>
            </a: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Verbs</a:t>
            </a: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Adjectives</a:t>
            </a:r>
          </a:p>
          <a:p>
            <a:pPr eaLnBrk="1" hangingPunct="1"/>
            <a:r>
              <a:rPr lang="en-US" altLang="ko-KR" dirty="0">
                <a:ea typeface="굴림" panose="020B0600000101010101" pitchFamily="34" charset="-127"/>
              </a:rPr>
              <a:t>Copula		~</a:t>
            </a:r>
            <a:r>
              <a:rPr lang="ko-KR" altLang="en-US" dirty="0" err="1">
                <a:ea typeface="굴림" panose="020B0600000101010101" pitchFamily="34" charset="-127"/>
              </a:rPr>
              <a:t>이었나</a:t>
            </a:r>
            <a:r>
              <a:rPr lang="en-US" altLang="ko-KR" dirty="0">
                <a:ea typeface="굴림" panose="020B0600000101010101" pitchFamily="34" charset="-127"/>
              </a:rPr>
              <a:t>/</a:t>
            </a:r>
            <a:r>
              <a:rPr lang="ko-KR" altLang="en-US" dirty="0" err="1">
                <a:ea typeface="굴림" panose="020B0600000101010101" pitchFamily="34" charset="-127"/>
              </a:rPr>
              <a:t>였나</a:t>
            </a:r>
            <a:r>
              <a:rPr lang="ko-KR" altLang="en-US" dirty="0">
                <a:ea typeface="굴림" panose="020B0600000101010101" pitchFamily="34" charset="-127"/>
              </a:rPr>
              <a:t> 보다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C4C7FBAB-C70E-C84E-B42F-0EA85E63C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780" y="4522586"/>
            <a:ext cx="35004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chemeClr val="tx2"/>
                </a:solidFill>
                <a:ea typeface="굴림" panose="020B0600000101010101" pitchFamily="34" charset="-127"/>
              </a:rPr>
              <a:t>~</a:t>
            </a:r>
            <a:r>
              <a:rPr lang="ko-KR" altLang="en-US" dirty="0" err="1">
                <a:solidFill>
                  <a:schemeClr val="tx2"/>
                </a:solidFill>
                <a:ea typeface="굴림" panose="020B0600000101010101" pitchFamily="34" charset="-127"/>
              </a:rPr>
              <a:t>었</a:t>
            </a:r>
            <a:r>
              <a:rPr lang="en-US" altLang="ko-KR" dirty="0">
                <a:solidFill>
                  <a:schemeClr val="tx2"/>
                </a:solidFill>
                <a:ea typeface="굴림" panose="020B0600000101010101" pitchFamily="34" charset="-127"/>
              </a:rPr>
              <a:t>/</a:t>
            </a:r>
            <a:r>
              <a:rPr lang="ko-KR" altLang="en-US" dirty="0" err="1">
                <a:solidFill>
                  <a:schemeClr val="tx2"/>
                </a:solidFill>
                <a:ea typeface="굴림" panose="020B0600000101010101" pitchFamily="34" charset="-127"/>
              </a:rPr>
              <a:t>았나</a:t>
            </a:r>
            <a:r>
              <a:rPr lang="ko-KR" altLang="en-US" dirty="0">
                <a:solidFill>
                  <a:schemeClr val="tx2"/>
                </a:solidFill>
                <a:ea typeface="굴림" panose="020B0600000101010101" pitchFamily="34" charset="-127"/>
              </a:rPr>
              <a:t> 보다</a:t>
            </a:r>
            <a:endParaRPr lang="ko-KR" altLang="en-US" sz="4400" dirty="0">
              <a:solidFill>
                <a:schemeClr val="tx2"/>
              </a:solidFill>
              <a:ea typeface="굴림" panose="020B0600000101010101" pitchFamily="34" charset="-127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8CE8F45-D9B7-9248-B0A6-0C3E761620DE}"/>
              </a:ext>
            </a:extLst>
          </p:cNvPr>
          <p:cNvSpPr txBox="1"/>
          <p:nvPr/>
        </p:nvSpPr>
        <p:spPr>
          <a:xfrm>
            <a:off x="23913" y="637804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6AF5F-0C0B-0E43-88C2-ED4F63DEF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6BEC1D9C-48CF-4BA7-B5E2-07C596A6C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781" y="3853310"/>
            <a:ext cx="35004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chemeClr val="tx2"/>
                </a:solidFill>
                <a:ea typeface="굴림" panose="020B0600000101010101" pitchFamily="34" charset="-127"/>
              </a:rPr>
              <a:t>~</a:t>
            </a:r>
            <a:r>
              <a:rPr lang="ko-KR" altLang="en-US" dirty="0" err="1">
                <a:solidFill>
                  <a:schemeClr val="tx2"/>
                </a:solidFill>
                <a:ea typeface="굴림" panose="020B0600000101010101" pitchFamily="34" charset="-127"/>
              </a:rPr>
              <a:t>었</a:t>
            </a:r>
            <a:r>
              <a:rPr lang="en-US" altLang="ko-KR" dirty="0">
                <a:solidFill>
                  <a:schemeClr val="tx2"/>
                </a:solidFill>
                <a:ea typeface="굴림" panose="020B0600000101010101" pitchFamily="34" charset="-127"/>
              </a:rPr>
              <a:t>/</a:t>
            </a:r>
            <a:r>
              <a:rPr lang="ko-KR" altLang="en-US" dirty="0" err="1">
                <a:solidFill>
                  <a:schemeClr val="tx2"/>
                </a:solidFill>
                <a:ea typeface="굴림" panose="020B0600000101010101" pitchFamily="34" charset="-127"/>
              </a:rPr>
              <a:t>았나</a:t>
            </a:r>
            <a:r>
              <a:rPr lang="ko-KR" altLang="en-US" dirty="0">
                <a:solidFill>
                  <a:schemeClr val="tx2"/>
                </a:solidFill>
                <a:ea typeface="굴림" panose="020B0600000101010101" pitchFamily="34" charset="-127"/>
              </a:rPr>
              <a:t> 보다</a:t>
            </a:r>
            <a:endParaRPr lang="ko-KR" altLang="en-US" sz="4400" dirty="0">
              <a:solidFill>
                <a:schemeClr val="tx2"/>
              </a:solidFill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7333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>
            <a:extLst>
              <a:ext uri="{FF2B5EF4-FFF2-40B4-BE49-F238E27FC236}">
                <a16:creationId xmlns:a16="http://schemas.microsoft.com/office/drawing/2014/main" id="{9ADC10A0-9814-FF4C-9075-C0C69C897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9275"/>
            <a:ext cx="8066087" cy="58477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Verbs.  ~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나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  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았나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F05A2442-7EDF-3841-8B0E-8057BB267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5654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기르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2B6A7EDE-CCB1-C345-B8E8-CE402EC7A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2131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싸우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523D572A-4325-BC40-AA34-80B0EC9EE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5085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하나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BE4C4C50-A01E-2745-A73D-324D8FAE3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8608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듣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ACDB3A9F-15A5-1243-BCFA-E6B66C034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916113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좋아하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33BEE914-D2D2-024D-A919-6346FFC4E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916113"/>
            <a:ext cx="2087562" cy="30845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기르다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싸우다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듣다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말하다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49F4E32F-65AF-8F47-A569-FCB585F8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916113"/>
            <a:ext cx="2922588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좋아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A108D2BE-BBFE-C642-8D77-64B3B786D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5654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길렀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7D276568-9E34-2C4D-959C-DC5A95A1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2131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싸웠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9E6404BD-9A07-264B-B160-CD2551C7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8608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들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FECBF7E0-99FC-D34C-8773-5A6485FCA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5085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말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89A5B130-8F5F-ED43-B6C4-3EF2FF67BD6D}"/>
              </a:ext>
            </a:extLst>
          </p:cNvPr>
          <p:cNvSpPr txBox="1"/>
          <p:nvPr/>
        </p:nvSpPr>
        <p:spPr>
          <a:xfrm>
            <a:off x="20044" y="635170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071146-E3BB-054E-997A-B96EDC62E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59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3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DC13DAA1-6345-7C40-868C-FF0373B67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0063"/>
            <a:ext cx="9144000" cy="58420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Adj.~(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으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lang="ko-KR" altLang="en-US" dirty="0" err="1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ㄴ가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(present)/Adj.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았나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  <a:endParaRPr lang="en-US" altLang="ko-KR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A25869C7-773C-8F41-B0DE-F4CE23B3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5654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바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40A66AED-D98C-3343-A0EF-6BBA556D1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2131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71AB40F7-6AC3-5D44-9005-3C7E0B635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5085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섭섭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한가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B0F5B86D-0152-9340-8794-9588D9CE6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860800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슬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픈가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972A420B-12D2-4B47-B186-77CE68AFF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916113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은가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20488" name="Text Box 10">
            <a:extLst>
              <a:ext uri="{FF2B5EF4-FFF2-40B4-BE49-F238E27FC236}">
                <a16:creationId xmlns:a16="http://schemas.microsoft.com/office/drawing/2014/main" id="{AF0709AF-3351-4745-A285-A33722DA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916113"/>
            <a:ext cx="2087562" cy="30845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좋다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바쁘다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기쁘다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슬프다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섭섭하다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E4084D67-FEB6-7148-A7B8-C45C7F2FA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916113"/>
            <a:ext cx="2449513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좋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았나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FB36B860-61EA-1C48-8F9D-29E9CF050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5654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바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빴나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0662B5C6-8DCE-8045-9816-381774146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2131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기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뻤나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6025F730-5709-4F43-AC5C-C7E830951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8608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슬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펐나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835A3CC7-E135-4D4F-B6BE-78B7CE610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508500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섭섭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76768CF3-37B7-D049-AFFF-09057C6971F9}"/>
              </a:ext>
            </a:extLst>
          </p:cNvPr>
          <p:cNvSpPr txBox="1"/>
          <p:nvPr/>
        </p:nvSpPr>
        <p:spPr>
          <a:xfrm>
            <a:off x="16037" y="636837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E644DE-BCEE-6741-B90F-6D5068491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59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3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:a16="http://schemas.microsoft.com/office/drawing/2014/main" id="{AC9B0538-02E0-D34C-A9DD-C06D1C650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00063"/>
            <a:ext cx="8334858" cy="132397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Copula:	~(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이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lang="ko-KR" altLang="en-US" dirty="0" err="1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ㄴ가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(present)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		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이</a:t>
            </a:r>
            <a:r>
              <a:rPr lang="ko-KR" altLang="en-US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었</a:t>
            </a:r>
            <a:r>
              <a:rPr lang="en-US" altLang="ko-KR" dirty="0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dirty="0" err="1">
                <a:solidFill>
                  <a:srgbClr val="FF33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였나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보다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(past)</a:t>
            </a:r>
            <a:endParaRPr lang="en-US" altLang="ko-KR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07B88E62-7A68-9442-9682-0F8781FD9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9051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인가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322173CE-F794-5A45-B611-F30090C09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5528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군가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1CF72DDD-156D-424D-A777-1DF08CCF4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200525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젠가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1AE32CE-E6B2-3944-BDA0-CB3D3ACF5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255838"/>
            <a:ext cx="244951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인가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22535" name="Text Box 10">
            <a:extLst>
              <a:ext uri="{FF2B5EF4-FFF2-40B4-BE49-F238E27FC236}">
                <a16:creationId xmlns:a16="http://schemas.microsoft.com/office/drawing/2014/main" id="{B77074E4-EB69-CB45-8978-8B4D0428E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55838"/>
            <a:ext cx="2087562" cy="24622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친구</a:t>
            </a:r>
            <a:endParaRPr lang="en-US" altLang="ko-KR" sz="280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숙제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6EE28E59-3844-384A-8204-F69E1F6C2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255838"/>
            <a:ext cx="33131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생일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이었나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E969934-6418-5A48-87AA-FE693156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905125"/>
            <a:ext cx="33131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수업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이었나 </a:t>
            </a:r>
            <a:r>
              <a:rPr lang="ko-KR" altLang="en-US" sz="2800"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3C9F14EC-FF15-CA49-B63F-13848AD34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3552825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친구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였나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28855994-DB6D-CC42-898B-98D6DAD9D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200525"/>
            <a:ext cx="2449513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ea typeface="굴림" panose="020B0600000101010101" pitchFamily="34" charset="-127"/>
              </a:rPr>
              <a:t>숙제</a:t>
            </a:r>
            <a:r>
              <a:rPr lang="ko-KR" altLang="en-US" sz="2800">
                <a:solidFill>
                  <a:srgbClr val="FF3300"/>
                </a:solidFill>
                <a:ea typeface="굴림" panose="020B0600000101010101" pitchFamily="34" charset="-127"/>
              </a:rPr>
              <a:t>였나</a:t>
            </a:r>
            <a:r>
              <a:rPr lang="ko-KR" altLang="en-US" sz="2800">
                <a:ea typeface="굴림" panose="020B0600000101010101" pitchFamily="34" charset="-127"/>
              </a:rPr>
              <a:t> 보다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BFB41435-53CF-5B40-91F2-E632F948498B}"/>
              </a:ext>
            </a:extLst>
          </p:cNvPr>
          <p:cNvSpPr txBox="1"/>
          <p:nvPr/>
        </p:nvSpPr>
        <p:spPr>
          <a:xfrm>
            <a:off x="0" y="644038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19468C-2A88-B64A-9196-88F89B349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5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 animBg="1"/>
      <p:bldP spid="111624" grpId="0" animBg="1"/>
      <p:bldP spid="111625" grpId="0" animBg="1"/>
      <p:bldP spid="111627" grpId="0" animBg="1"/>
      <p:bldP spid="111628" grpId="0" animBg="1"/>
      <p:bldP spid="111629" grpId="0" animBg="1"/>
      <p:bldP spid="1116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3" descr="j0186080[1]">
            <a:extLst>
              <a:ext uri="{FF2B5EF4-FFF2-40B4-BE49-F238E27FC236}">
                <a16:creationId xmlns:a16="http://schemas.microsoft.com/office/drawing/2014/main" id="{EE44519F-2F34-5044-BB05-D5E248490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36613"/>
            <a:ext cx="90011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4" descr="j0419138[1]">
            <a:extLst>
              <a:ext uri="{FF2B5EF4-FFF2-40B4-BE49-F238E27FC236}">
                <a16:creationId xmlns:a16="http://schemas.microsoft.com/office/drawing/2014/main" id="{F1B85C55-8DF7-8248-90A6-BF7BB01E2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27" y="3676649"/>
            <a:ext cx="6794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5" descr="j0416724[1]">
            <a:extLst>
              <a:ext uri="{FF2B5EF4-FFF2-40B4-BE49-F238E27FC236}">
                <a16:creationId xmlns:a16="http://schemas.microsoft.com/office/drawing/2014/main" id="{EB5FFA2D-9E57-7340-A183-F369FE1E6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149725"/>
            <a:ext cx="177165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7" descr="bd06532_[1]">
            <a:extLst>
              <a:ext uri="{FF2B5EF4-FFF2-40B4-BE49-F238E27FC236}">
                <a16:creationId xmlns:a16="http://schemas.microsoft.com/office/drawing/2014/main" id="{DBE0C380-5B98-2F42-89AB-187F8CC72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933825"/>
            <a:ext cx="135096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38" name="Text Box 18">
            <a:extLst>
              <a:ext uri="{FF2B5EF4-FFF2-40B4-BE49-F238E27FC236}">
                <a16:creationId xmlns:a16="http://schemas.microsoft.com/office/drawing/2014/main" id="{A71421F4-609E-B148-8FB6-B605F9F8C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08275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이발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산가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</a:p>
        </p:txBody>
      </p:sp>
      <p:sp>
        <p:nvSpPr>
          <p:cNvPr id="107539" name="Text Box 19">
            <a:extLst>
              <a:ext uri="{FF2B5EF4-FFF2-40B4-BE49-F238E27FC236}">
                <a16:creationId xmlns:a16="http://schemas.microsoft.com/office/drawing/2014/main" id="{03577366-9A60-B44F-A4BF-E497E6DAE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708275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도둑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인가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</a:p>
        </p:txBody>
      </p:sp>
      <p:sp>
        <p:nvSpPr>
          <p:cNvPr id="107540" name="Text Box 20">
            <a:extLst>
              <a:ext uri="{FF2B5EF4-FFF2-40B4-BE49-F238E27FC236}">
                <a16:creationId xmlns:a16="http://schemas.microsoft.com/office/drawing/2014/main" id="{7E77CDC2-FC1C-E845-8E5E-EDEAF56D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708275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쌍둥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인가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</a:p>
        </p:txBody>
      </p:sp>
      <p:pic>
        <p:nvPicPr>
          <p:cNvPr id="24585" name="Picture 21" descr="j0287504[1]">
            <a:extLst>
              <a:ext uri="{FF2B5EF4-FFF2-40B4-BE49-F238E27FC236}">
                <a16:creationId xmlns:a16="http://schemas.microsoft.com/office/drawing/2014/main" id="{036309E8-A918-E14F-842D-CE6D2A98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42925"/>
            <a:ext cx="12509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43" name="Text Box 23">
            <a:extLst>
              <a:ext uri="{FF2B5EF4-FFF2-40B4-BE49-F238E27FC236}">
                <a16:creationId xmlns:a16="http://schemas.microsoft.com/office/drawing/2014/main" id="{FA00A120-6EDA-7741-B3A3-4468289C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61025"/>
            <a:ext cx="3105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이가 아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픈가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07544" name="Text Box 24">
            <a:extLst>
              <a:ext uri="{FF2B5EF4-FFF2-40B4-BE49-F238E27FC236}">
                <a16:creationId xmlns:a16="http://schemas.microsoft.com/office/drawing/2014/main" id="{E91790AF-EA59-8744-A254-ED328599D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661025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피곤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한가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</a:p>
        </p:txBody>
      </p:sp>
      <p:sp>
        <p:nvSpPr>
          <p:cNvPr id="107545" name="Text Box 25">
            <a:extLst>
              <a:ext uri="{FF2B5EF4-FFF2-40B4-BE49-F238E27FC236}">
                <a16:creationId xmlns:a16="http://schemas.microsoft.com/office/drawing/2014/main" id="{1CC0A448-6C30-384C-AFFA-331C87E8E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661025"/>
            <a:ext cx="3132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눈이 나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쁜가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</a:p>
        </p:txBody>
      </p:sp>
      <p:pic>
        <p:nvPicPr>
          <p:cNvPr id="24589" name="Picture 27" descr="j0089470[1]">
            <a:extLst>
              <a:ext uri="{FF2B5EF4-FFF2-40B4-BE49-F238E27FC236}">
                <a16:creationId xmlns:a16="http://schemas.microsoft.com/office/drawing/2014/main" id="{DFC932F5-186B-C442-BFCF-3E3521943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546100"/>
            <a:ext cx="221456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0" name="TextBox 1">
            <a:extLst>
              <a:ext uri="{FF2B5EF4-FFF2-40B4-BE49-F238E27FC236}">
                <a16:creationId xmlns:a16="http://schemas.microsoft.com/office/drawing/2014/main" id="{594A214D-2B5E-9E4D-BC82-A6A8C04EB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276475"/>
            <a:ext cx="1189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이발사</a:t>
            </a:r>
            <a:endParaRPr lang="en-US" altLang="en-US" sz="1800"/>
          </a:p>
        </p:txBody>
      </p:sp>
      <p:sp>
        <p:nvSpPr>
          <p:cNvPr id="24591" name="TextBox 2">
            <a:extLst>
              <a:ext uri="{FF2B5EF4-FFF2-40B4-BE49-F238E27FC236}">
                <a16:creationId xmlns:a16="http://schemas.microsoft.com/office/drawing/2014/main" id="{D23760B4-F876-F448-BAFB-F3C73319B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278063"/>
            <a:ext cx="1106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도둑</a:t>
            </a:r>
            <a:endParaRPr lang="en-US" altLang="en-US" sz="1800"/>
          </a:p>
        </p:txBody>
      </p:sp>
      <p:sp>
        <p:nvSpPr>
          <p:cNvPr id="24592" name="TextBox 3">
            <a:extLst>
              <a:ext uri="{FF2B5EF4-FFF2-40B4-BE49-F238E27FC236}">
                <a16:creationId xmlns:a16="http://schemas.microsoft.com/office/drawing/2014/main" id="{5D9A937C-21DD-DF4B-96B3-952E81CCE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101850"/>
            <a:ext cx="100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쌍둥이</a:t>
            </a:r>
            <a:endParaRPr lang="en-US" altLang="en-US" sz="1800"/>
          </a:p>
        </p:txBody>
      </p:sp>
      <p:sp>
        <p:nvSpPr>
          <p:cNvPr id="24593" name="TextBox 4">
            <a:extLst>
              <a:ext uri="{FF2B5EF4-FFF2-40B4-BE49-F238E27FC236}">
                <a16:creationId xmlns:a16="http://schemas.microsoft.com/office/drawing/2014/main" id="{3A1A4700-B3CC-9941-8FF8-5E5AB2CA5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926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이가 아프다</a:t>
            </a:r>
            <a:endParaRPr lang="en-US" altLang="en-US" sz="1800"/>
          </a:p>
        </p:txBody>
      </p:sp>
      <p:sp>
        <p:nvSpPr>
          <p:cNvPr id="24594" name="TextBox 5">
            <a:extLst>
              <a:ext uri="{FF2B5EF4-FFF2-40B4-BE49-F238E27FC236}">
                <a16:creationId xmlns:a16="http://schemas.microsoft.com/office/drawing/2014/main" id="{B786FF14-AF50-A846-878E-607B3BAE3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8846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피곤하다</a:t>
            </a:r>
            <a:endParaRPr lang="en-US" altLang="en-US" sz="1800"/>
          </a:p>
        </p:txBody>
      </p:sp>
      <p:sp>
        <p:nvSpPr>
          <p:cNvPr id="24595" name="TextBox 6">
            <a:extLst>
              <a:ext uri="{FF2B5EF4-FFF2-40B4-BE49-F238E27FC236}">
                <a16:creationId xmlns:a16="http://schemas.microsoft.com/office/drawing/2014/main" id="{A121645A-2A81-EF4D-8FDD-22677322B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745038"/>
            <a:ext cx="1403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눈이 나쁘다</a:t>
            </a:r>
            <a:endParaRPr lang="en-US" altLang="en-US" sz="180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44CA0B27-BA1E-0149-A6B6-36D7A0F9636E}"/>
              </a:ext>
            </a:extLst>
          </p:cNvPr>
          <p:cNvSpPr txBox="1"/>
          <p:nvPr/>
        </p:nvSpPr>
        <p:spPr>
          <a:xfrm>
            <a:off x="24829" y="630247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218DB0-7F5A-824C-8833-A349293EED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594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10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7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7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j0390776[1]">
            <a:extLst>
              <a:ext uri="{FF2B5EF4-FFF2-40B4-BE49-F238E27FC236}">
                <a16:creationId xmlns:a16="http://schemas.microsoft.com/office/drawing/2014/main" id="{9A86B2BE-4588-7348-B74F-BF9A5CF0A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00438"/>
            <a:ext cx="163195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6" descr="j0416268[1]">
            <a:extLst>
              <a:ext uri="{FF2B5EF4-FFF2-40B4-BE49-F238E27FC236}">
                <a16:creationId xmlns:a16="http://schemas.microsoft.com/office/drawing/2014/main" id="{65EAB37C-360F-EC40-BF6B-643B437BA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860800"/>
            <a:ext cx="180022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7" descr="j0232730[1]">
            <a:extLst>
              <a:ext uri="{FF2B5EF4-FFF2-40B4-BE49-F238E27FC236}">
                <a16:creationId xmlns:a16="http://schemas.microsoft.com/office/drawing/2014/main" id="{C8E5EAF7-02C8-D94A-A255-8F6900248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836613"/>
            <a:ext cx="13874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8" descr="j0418672[1]">
            <a:extLst>
              <a:ext uri="{FF2B5EF4-FFF2-40B4-BE49-F238E27FC236}">
                <a16:creationId xmlns:a16="http://schemas.microsoft.com/office/drawing/2014/main" id="{6B772AF8-B920-2D43-A6F1-2262474E6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981075"/>
            <a:ext cx="1439862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3" name="Text Box 9">
            <a:extLst>
              <a:ext uri="{FF2B5EF4-FFF2-40B4-BE49-F238E27FC236}">
                <a16:creationId xmlns:a16="http://schemas.microsoft.com/office/drawing/2014/main" id="{2182C89E-10F6-CD48-A53F-12109D944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708275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감기에 걸렸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08555" name="Text Box 11">
            <a:extLst>
              <a:ext uri="{FF2B5EF4-FFF2-40B4-BE49-F238E27FC236}">
                <a16:creationId xmlns:a16="http://schemas.microsoft.com/office/drawing/2014/main" id="{1FFDB8E4-9596-DA46-8B97-A982688B4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2636838"/>
            <a:ext cx="2520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슬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픈가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08557" name="Text Box 13">
            <a:extLst>
              <a:ext uri="{FF2B5EF4-FFF2-40B4-BE49-F238E27FC236}">
                <a16:creationId xmlns:a16="http://schemas.microsoft.com/office/drawing/2014/main" id="{4E31D9A4-5784-1B45-A6E0-322DC384B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516563"/>
            <a:ext cx="4608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청혼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(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프로포즈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)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하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08558" name="Text Box 14">
            <a:extLst>
              <a:ext uri="{FF2B5EF4-FFF2-40B4-BE49-F238E27FC236}">
                <a16:creationId xmlns:a16="http://schemas.microsoft.com/office/drawing/2014/main" id="{7206A6FC-50FB-784C-9459-9FA741DFB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5516563"/>
            <a:ext cx="3671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신혼여행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가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봐요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26634" name="TextBox 1">
            <a:extLst>
              <a:ext uri="{FF2B5EF4-FFF2-40B4-BE49-F238E27FC236}">
                <a16:creationId xmlns:a16="http://schemas.microsoft.com/office/drawing/2014/main" id="{67BB9008-5AED-6144-B0B5-FB865AF72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1223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감기에 걸렸다</a:t>
            </a:r>
            <a:endParaRPr lang="en-US" altLang="en-US" sz="1800"/>
          </a:p>
        </p:txBody>
      </p:sp>
      <p:sp>
        <p:nvSpPr>
          <p:cNvPr id="26635" name="TextBox 2">
            <a:extLst>
              <a:ext uri="{FF2B5EF4-FFF2-40B4-BE49-F238E27FC236}">
                <a16:creationId xmlns:a16="http://schemas.microsoft.com/office/drawing/2014/main" id="{60F78AB0-D90F-8E4B-8240-A26846679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7775" y="1196975"/>
            <a:ext cx="1150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1800"/>
              <a:t>슬프다</a:t>
            </a:r>
            <a:endParaRPr lang="en-US" altLang="en-US" sz="180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AC32DD8C-AAEF-5242-A7B1-17D817D3E7A9}"/>
              </a:ext>
            </a:extLst>
          </p:cNvPr>
          <p:cNvSpPr txBox="1"/>
          <p:nvPr/>
        </p:nvSpPr>
        <p:spPr>
          <a:xfrm>
            <a:off x="0" y="630247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E681F3-FC23-B84E-9CAC-ABEFF5E532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50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3" grpId="0"/>
      <p:bldP spid="108555" grpId="0"/>
      <p:bldP spid="1085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듣고 말하기</a:t>
            </a:r>
            <a:r>
              <a:rPr lang="en-US" altLang="ko-KR" sz="4000" dirty="0"/>
              <a:t>   </a:t>
            </a:r>
            <a:r>
              <a:rPr lang="en-US" altLang="ko-KR" sz="3200" dirty="0"/>
              <a:t>P.62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close up of food&#10;&#10;Description automatically generated">
            <a:extLst>
              <a:ext uri="{FF2B5EF4-FFF2-40B4-BE49-F238E27FC236}">
                <a16:creationId xmlns:a16="http://schemas.microsoft.com/office/drawing/2014/main" id="{3FA90472-B6FC-4044-8A88-92D03AF2E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7992888" cy="5112568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9E27F9EC-6478-A040-97E4-FF3D65607D5A}"/>
              </a:ext>
            </a:extLst>
          </p:cNvPr>
          <p:cNvSpPr/>
          <p:nvPr/>
        </p:nvSpPr>
        <p:spPr>
          <a:xfrm>
            <a:off x="6721896" y="1772816"/>
            <a:ext cx="2098576" cy="1660413"/>
          </a:xfrm>
          <a:prstGeom prst="wedgeEllipseCallout">
            <a:avLst>
              <a:gd name="adj1" fmla="val -90311"/>
              <a:gd name="adj2" fmla="val 50569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/>
              <a:t> 뉴스를 잘 들어보세요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011" descr="011">
            <a:hlinkClick r:id="" action="ppaction://media"/>
            <a:extLst>
              <a:ext uri="{FF2B5EF4-FFF2-40B4-BE49-F238E27FC236}">
                <a16:creationId xmlns:a16="http://schemas.microsoft.com/office/drawing/2014/main" id="{52472577-1997-C041-B796-1211F4FD2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2654" y="243265"/>
            <a:ext cx="884146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90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2BCCA17-EDCD-C249-AD9F-97DDD7A31A9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8F834EB-653E-9840-A16E-79DA9BA0C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496943" cy="583264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0ECB00E-87F9-214E-87C9-59DF942D4AA3}"/>
              </a:ext>
            </a:extLst>
          </p:cNvPr>
          <p:cNvCxnSpPr>
            <a:cxnSpLocks/>
          </p:cNvCxnSpPr>
          <p:nvPr/>
        </p:nvCxnSpPr>
        <p:spPr>
          <a:xfrm>
            <a:off x="971600" y="4869160"/>
            <a:ext cx="39244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onut 1">
            <a:extLst>
              <a:ext uri="{FF2B5EF4-FFF2-40B4-BE49-F238E27FC236}">
                <a16:creationId xmlns:a16="http://schemas.microsoft.com/office/drawing/2014/main" id="{7495C8B9-57C9-AE46-ADAD-E05FAB15DEAF}"/>
              </a:ext>
            </a:extLst>
          </p:cNvPr>
          <p:cNvSpPr/>
          <p:nvPr/>
        </p:nvSpPr>
        <p:spPr>
          <a:xfrm>
            <a:off x="1236403" y="1556792"/>
            <a:ext cx="360040" cy="432048"/>
          </a:xfrm>
          <a:prstGeom prst="donut">
            <a:avLst>
              <a:gd name="adj" fmla="val 52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BFB8ED26-9AF9-4040-9826-BF1E58F549EB}"/>
              </a:ext>
            </a:extLst>
          </p:cNvPr>
          <p:cNvSpPr/>
          <p:nvPr/>
        </p:nvSpPr>
        <p:spPr>
          <a:xfrm>
            <a:off x="1236403" y="3392270"/>
            <a:ext cx="360040" cy="432048"/>
          </a:xfrm>
          <a:prstGeom prst="donut">
            <a:avLst>
              <a:gd name="adj" fmla="val 272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806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78A8-A142-AB40-955C-1F97FC419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3928"/>
            <a:ext cx="822960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4000" dirty="0"/>
              <a:t>&lt;</a:t>
            </a:r>
            <a:r>
              <a:rPr lang="ko-KR" altLang="en-US" sz="4000" dirty="0"/>
              <a:t>뭐야 뭐야 뉴스</a:t>
            </a:r>
            <a:r>
              <a:rPr lang="en-US" altLang="ko-KR" sz="4000" dirty="0"/>
              <a:t>&gt;</a:t>
            </a:r>
            <a:r>
              <a:rPr lang="ko-KR" altLang="en-US" sz="4000" dirty="0"/>
              <a:t> </a:t>
            </a:r>
            <a:r>
              <a:rPr lang="ko-KR" altLang="en-US" sz="2800" dirty="0"/>
              <a:t>영상 보기 </a:t>
            </a:r>
            <a:r>
              <a:rPr lang="en-US" altLang="ko-KR" sz="2800" dirty="0"/>
              <a:t>(</a:t>
            </a:r>
            <a:r>
              <a:rPr lang="ko-KR" altLang="en-US" sz="2800" dirty="0"/>
              <a:t>학습활동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9AB28-3E24-A342-B0E9-EFB7BE9DF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ko-KR" alt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800" dirty="0">
                <a:hlinkClick r:id="rId3"/>
              </a:rPr>
              <a:t>https://www.youtube.com/watch?v=iuN18-JWmZU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9AC4FD4-4332-B14F-9F65-6EFF9F4D120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12F8A-8042-7B4A-95FB-D3E1C5CD4010}"/>
              </a:ext>
            </a:extLst>
          </p:cNvPr>
          <p:cNvSpPr txBox="1"/>
          <p:nvPr/>
        </p:nvSpPr>
        <p:spPr>
          <a:xfrm>
            <a:off x="5220072" y="2603452"/>
            <a:ext cx="3240360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/>
              <a:t>다음 영상을 보고 질문에 답을 해 보세요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오늘 기자들은 뭐가 궁금해서 동물원을 찾아갔어요</a:t>
            </a:r>
            <a:r>
              <a:rPr lang="en-US" altLang="ko-KR" dirty="0"/>
              <a:t>?</a:t>
            </a:r>
          </a:p>
          <a:p>
            <a:pPr marL="342900" indent="-342900">
              <a:buAutoNum type="arabicPeriod"/>
            </a:pPr>
            <a:r>
              <a:rPr lang="ko-KR" altLang="en-US" dirty="0"/>
              <a:t>동물 </a:t>
            </a:r>
            <a:r>
              <a:rPr lang="en-US" altLang="ko-KR" dirty="0"/>
              <a:t>‘</a:t>
            </a:r>
            <a:r>
              <a:rPr lang="ko-KR" altLang="en-US" dirty="0"/>
              <a:t>판다</a:t>
            </a:r>
            <a:r>
              <a:rPr lang="en-US" altLang="ko-KR" dirty="0"/>
              <a:t>’</a:t>
            </a:r>
            <a:r>
              <a:rPr lang="ko-KR" altLang="en-US" dirty="0"/>
              <a:t>는 어디에서 왔을까요</a:t>
            </a:r>
            <a:r>
              <a:rPr lang="en-US" altLang="ko-KR" dirty="0"/>
              <a:t>?</a:t>
            </a:r>
            <a:r>
              <a:rPr lang="ko-KR" altLang="en-US" dirty="0"/>
              <a:t> 고향이 어디일까요</a:t>
            </a:r>
            <a:r>
              <a:rPr lang="en-US" altLang="ko-KR" dirty="0"/>
              <a:t>?</a:t>
            </a:r>
          </a:p>
          <a:p>
            <a:pPr marL="342900" indent="-342900">
              <a:buAutoNum type="arabicPeriod"/>
            </a:pPr>
            <a:r>
              <a:rPr lang="ko-KR" altLang="en-US" dirty="0"/>
              <a:t>여러분이 기자라면 어떤 동물과 가상 인터뷰를 해 보고 싶어요</a:t>
            </a:r>
            <a:r>
              <a:rPr lang="en-US" altLang="ko-KR" dirty="0"/>
              <a:t>?</a:t>
            </a:r>
          </a:p>
        </p:txBody>
      </p:sp>
      <p:pic>
        <p:nvPicPr>
          <p:cNvPr id="11" name="Picture 1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0D9A21B7-9E2F-9049-A304-4D7F8771A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91780"/>
            <a:ext cx="4104456" cy="33807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15915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498" y="260647"/>
            <a:ext cx="8385755" cy="71884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57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plate of food on a table&#10;&#10;Description automatically generated">
            <a:extLst>
              <a:ext uri="{FF2B5EF4-FFF2-40B4-BE49-F238E27FC236}">
                <a16:creationId xmlns:a16="http://schemas.microsoft.com/office/drawing/2014/main" id="{AEA0D908-01F4-E340-BFEA-9F5AA6AC5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8" y="1120858"/>
            <a:ext cx="8385755" cy="50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</a:t>
            </a:r>
            <a:r>
              <a:rPr lang="en-US" altLang="ko-KR" sz="3600" dirty="0"/>
              <a:t>  </a:t>
            </a:r>
            <a:r>
              <a:rPr lang="ko-KR" altLang="en-US" sz="3600" dirty="0"/>
              <a:t> </a:t>
            </a:r>
            <a:r>
              <a:rPr lang="en-US" altLang="ko-KR" sz="3200" dirty="0"/>
              <a:t>P.63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CE23385-3D11-4741-B138-9B12DAC43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0" y="1196752"/>
            <a:ext cx="8504868" cy="5040560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22B3A44D-6D1E-7841-8C6E-C6575EDBAF78}"/>
              </a:ext>
            </a:extLst>
          </p:cNvPr>
          <p:cNvSpPr/>
          <p:nvPr/>
        </p:nvSpPr>
        <p:spPr>
          <a:xfrm>
            <a:off x="6755958" y="4581128"/>
            <a:ext cx="1962484" cy="1516397"/>
          </a:xfrm>
          <a:prstGeom prst="wedgeEllipseCallout">
            <a:avLst>
              <a:gd name="adj1" fmla="val -47265"/>
              <a:gd name="adj2" fmla="val -87876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/>
              <a:t>‘</a:t>
            </a:r>
            <a:r>
              <a:rPr lang="ko-KR" altLang="en-US" dirty="0"/>
              <a:t>여러분의 식습관은 어때요</a:t>
            </a:r>
            <a:r>
              <a:rPr lang="en-US" altLang="ko-KR" dirty="0"/>
              <a:t>?’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1CEFD83-D89B-BD4E-9289-9CF11FBEB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75" y="967931"/>
            <a:ext cx="8229600" cy="529897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76A280-8240-9A4C-98D0-2ABD798C969B}"/>
              </a:ext>
            </a:extLst>
          </p:cNvPr>
          <p:cNvCxnSpPr>
            <a:cxnSpLocks/>
          </p:cNvCxnSpPr>
          <p:nvPr/>
        </p:nvCxnSpPr>
        <p:spPr>
          <a:xfrm>
            <a:off x="1187624" y="5373216"/>
            <a:ext cx="41044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4079CA-2B6D-CF46-A4D3-500E6A97BDA9}"/>
              </a:ext>
            </a:extLst>
          </p:cNvPr>
          <p:cNvCxnSpPr>
            <a:cxnSpLocks/>
          </p:cNvCxnSpPr>
          <p:nvPr/>
        </p:nvCxnSpPr>
        <p:spPr>
          <a:xfrm>
            <a:off x="7956376" y="5085184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Donut 2">
            <a:extLst>
              <a:ext uri="{FF2B5EF4-FFF2-40B4-BE49-F238E27FC236}">
                <a16:creationId xmlns:a16="http://schemas.microsoft.com/office/drawing/2014/main" id="{57A1A6AA-00DF-B542-B8E5-DC1AA76F2C7E}"/>
              </a:ext>
            </a:extLst>
          </p:cNvPr>
          <p:cNvSpPr/>
          <p:nvPr/>
        </p:nvSpPr>
        <p:spPr>
          <a:xfrm>
            <a:off x="1043608" y="4005074"/>
            <a:ext cx="2160240" cy="360030"/>
          </a:xfrm>
          <a:prstGeom prst="donut">
            <a:avLst>
              <a:gd name="adj" fmla="val 479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404664"/>
            <a:ext cx="8229600" cy="52231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&lt;</a:t>
            </a:r>
            <a:r>
              <a:rPr lang="ko-KR" altLang="en-US" sz="3600" dirty="0">
                <a:solidFill>
                  <a:schemeClr val="tx1"/>
                </a:solidFill>
              </a:rPr>
              <a:t>이것 봐 여기에 봄이 왔어</a:t>
            </a:r>
            <a:r>
              <a:rPr lang="en-US" altLang="ko-KR" sz="3600" dirty="0">
                <a:solidFill>
                  <a:schemeClr val="tx1"/>
                </a:solidFill>
              </a:rPr>
              <a:t>&gt;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동화 영상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72" y="1052737"/>
            <a:ext cx="8171727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https://www.youtube.com/watch?v=UWMQev-dGwk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156176" y="2658951"/>
            <a:ext cx="2448272" cy="2714266"/>
          </a:xfrm>
          <a:prstGeom prst="wedgeEllipseCallout">
            <a:avLst>
              <a:gd name="adj1" fmla="val -61125"/>
              <a:gd name="adj2" fmla="val -724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이 사이트를 눌러 재미있는      인기 동화를      잘 들어보세요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riding, track, train, man&#10;&#10;Description automatically generated">
            <a:extLst>
              <a:ext uri="{FF2B5EF4-FFF2-40B4-BE49-F238E27FC236}">
                <a16:creationId xmlns:a16="http://schemas.microsoft.com/office/drawing/2014/main" id="{8FFA4FD9-B3D8-3043-9EC1-921AD6FC0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75039"/>
            <a:ext cx="5142690" cy="3950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5025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0D02-6B85-A045-8603-A7719B6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277905"/>
            <a:ext cx="8559418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&lt;</a:t>
            </a:r>
            <a:r>
              <a:rPr lang="ko-KR" altLang="en-US" sz="2800" dirty="0">
                <a:solidFill>
                  <a:schemeClr val="tx1"/>
                </a:solidFill>
              </a:rPr>
              <a:t>이것 봐 여기에 봄이 왔어</a:t>
            </a:r>
            <a:r>
              <a:rPr lang="en-US" altLang="ko-KR" sz="2800" dirty="0">
                <a:solidFill>
                  <a:schemeClr val="tx1"/>
                </a:solidFill>
              </a:rPr>
              <a:t>&gt;</a:t>
            </a:r>
            <a:r>
              <a:rPr lang="ko-KR" altLang="en-US" sz="2800" dirty="0">
                <a:solidFill>
                  <a:schemeClr val="tx1"/>
                </a:solidFill>
              </a:rPr>
              <a:t>  </a:t>
            </a:r>
            <a:r>
              <a:rPr lang="ko-KR" altLang="en-US" sz="2400" dirty="0">
                <a:solidFill>
                  <a:schemeClr val="tx1"/>
                </a:solidFill>
              </a:rPr>
              <a:t>영상 </a:t>
            </a:r>
            <a:r>
              <a:rPr lang="ko-KR" altLang="en-US" sz="3200" dirty="0"/>
              <a:t>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012F2-4E04-D54D-B725-4B82500CCA78}"/>
              </a:ext>
            </a:extLst>
          </p:cNvPr>
          <p:cNvSpPr txBox="1"/>
          <p:nvPr/>
        </p:nvSpPr>
        <p:spPr>
          <a:xfrm>
            <a:off x="4580014" y="1352987"/>
            <a:ext cx="4456482" cy="47089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/>
                </a:solidFill>
              </a:rPr>
              <a:t>1.</a:t>
            </a:r>
            <a:r>
              <a:rPr lang="ko-KR" altLang="en-US" sz="2000" dirty="0">
                <a:solidFill>
                  <a:schemeClr val="tx1"/>
                </a:solidFill>
              </a:rPr>
              <a:t> 이 영상에 나오는 다음 문장을 번역해 보세요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따뜻한 봄이 왔나 봐요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아저씨는 봄이 온 줄 모르시나 봐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동물들은 봄 인사를 나누었어요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>
              <a:solidFill>
                <a:schemeClr val="tx1"/>
              </a:solidFill>
            </a:endParaRPr>
          </a:p>
          <a:p>
            <a:r>
              <a:rPr lang="en-US" altLang="ko-KR" sz="2000" dirty="0">
                <a:solidFill>
                  <a:schemeClr val="tx1"/>
                </a:solidFill>
              </a:rPr>
              <a:t>2.</a:t>
            </a:r>
            <a:r>
              <a:rPr lang="ko-KR" altLang="en-US" sz="2000" dirty="0">
                <a:solidFill>
                  <a:schemeClr val="tx1"/>
                </a:solidFill>
              </a:rPr>
              <a:t> 이 영상에 나오는 다음 의성어와 의태어를 넣어 문장을 만들어 보세요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옹기종기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깡충깡충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나풀나풀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조르르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 err="1">
                <a:solidFill>
                  <a:schemeClr val="tx1"/>
                </a:solidFill>
              </a:rPr>
              <a:t>토독토독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주룩주룩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</a:rPr>
              <a:t>쑥쑥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FC0D7C-FF51-504A-977F-808E22D28C0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A8A2A-F246-9943-9148-89E80BF4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4114800" cy="478539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grass, yellow, cat, brown&#10;&#10;Description automatically generated">
            <a:extLst>
              <a:ext uri="{FF2B5EF4-FFF2-40B4-BE49-F238E27FC236}">
                <a16:creationId xmlns:a16="http://schemas.microsoft.com/office/drawing/2014/main" id="{8D70268D-4973-7942-8DB7-3D9549693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6573"/>
            <a:ext cx="3652071" cy="44566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5972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읽고 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P. 64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22DE4BE-9E64-5A41-BAA6-12743E908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21639"/>
            <a:ext cx="8496944" cy="5230068"/>
          </a:xfrm>
          <a:prstGeom prst="rect">
            <a:avLst/>
          </a:prstGeom>
        </p:spPr>
      </p:pic>
      <p:sp>
        <p:nvSpPr>
          <p:cNvPr id="6" name="Donut 5">
            <a:extLst>
              <a:ext uri="{FF2B5EF4-FFF2-40B4-BE49-F238E27FC236}">
                <a16:creationId xmlns:a16="http://schemas.microsoft.com/office/drawing/2014/main" id="{A9A16FD1-15AC-874B-B9F3-9CB46A0DDB1B}"/>
              </a:ext>
            </a:extLst>
          </p:cNvPr>
          <p:cNvSpPr/>
          <p:nvPr/>
        </p:nvSpPr>
        <p:spPr>
          <a:xfrm>
            <a:off x="2555776" y="1628800"/>
            <a:ext cx="1008112" cy="360040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684E4B-C604-A146-ABD8-AB415040118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BA9201-C283-144A-95AC-0106DB9D1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70560"/>
            <a:ext cx="8280920" cy="5122348"/>
          </a:xfrm>
          <a:prstGeom prst="rect">
            <a:avLst/>
          </a:prstGeom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BD420C7C-D36F-8F4C-A61B-8CCD881853D9}"/>
              </a:ext>
            </a:extLst>
          </p:cNvPr>
          <p:cNvSpPr/>
          <p:nvPr/>
        </p:nvSpPr>
        <p:spPr>
          <a:xfrm>
            <a:off x="1187624" y="2104916"/>
            <a:ext cx="360040" cy="432048"/>
          </a:xfrm>
          <a:prstGeom prst="donut">
            <a:avLst>
              <a:gd name="adj" fmla="val 52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D45FFF0C-8015-564A-B543-AB47C89C7A94}"/>
              </a:ext>
            </a:extLst>
          </p:cNvPr>
          <p:cNvSpPr/>
          <p:nvPr/>
        </p:nvSpPr>
        <p:spPr>
          <a:xfrm>
            <a:off x="1184280" y="3188116"/>
            <a:ext cx="360040" cy="432048"/>
          </a:xfrm>
          <a:prstGeom prst="donut">
            <a:avLst>
              <a:gd name="adj" fmla="val 52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6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158564-56C5-6A44-B157-1F6139E5563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쓰기 과제  </a:t>
            </a:r>
            <a:r>
              <a:rPr lang="en-US" altLang="ko-KR" sz="2800" dirty="0"/>
              <a:t>P.65</a:t>
            </a:r>
            <a:endParaRPr lang="en-US" sz="2800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DB7ABD-3425-2F47-8597-549B0D5E6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175"/>
            <a:ext cx="8138055" cy="5224687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8B66D0D3-771F-714A-9201-C2372685B764}"/>
              </a:ext>
            </a:extLst>
          </p:cNvPr>
          <p:cNvSpPr/>
          <p:nvPr/>
        </p:nvSpPr>
        <p:spPr>
          <a:xfrm>
            <a:off x="2339752" y="2420888"/>
            <a:ext cx="2376264" cy="432048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</a:t>
            </a:r>
            <a:r>
              <a:rPr lang="en-US" altLang="ko-KR" sz="2400" dirty="0"/>
              <a:t>P.</a:t>
            </a:r>
            <a:r>
              <a:rPr lang="ko-KR" altLang="en-US" sz="2400" dirty="0"/>
              <a:t> </a:t>
            </a:r>
            <a:r>
              <a:rPr lang="en-US" altLang="ko-KR" sz="2400" dirty="0"/>
              <a:t>65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DAAE5C-724A-D847-972E-770DBDBA6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32587"/>
            <a:ext cx="8064895" cy="508260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F68224-E15A-DE43-BD89-943FBCFFBC53}"/>
              </a:ext>
            </a:extLst>
          </p:cNvPr>
          <p:cNvCxnSpPr>
            <a:cxnSpLocks/>
          </p:cNvCxnSpPr>
          <p:nvPr/>
        </p:nvCxnSpPr>
        <p:spPr>
          <a:xfrm>
            <a:off x="2879812" y="1700808"/>
            <a:ext cx="32043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Cloud Callout 1">
            <a:extLst>
              <a:ext uri="{FF2B5EF4-FFF2-40B4-BE49-F238E27FC236}">
                <a16:creationId xmlns:a16="http://schemas.microsoft.com/office/drawing/2014/main" id="{4A37BC30-0DB1-A94E-98FD-EDD5A056065A}"/>
              </a:ext>
            </a:extLst>
          </p:cNvPr>
          <p:cNvSpPr/>
          <p:nvPr/>
        </p:nvSpPr>
        <p:spPr>
          <a:xfrm>
            <a:off x="6516216" y="3284984"/>
            <a:ext cx="2160241" cy="1440160"/>
          </a:xfrm>
          <a:prstGeom prst="cloudCallout">
            <a:avLst>
              <a:gd name="adj1" fmla="val -75875"/>
              <a:gd name="adj2" fmla="val 98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내 친구들의 식생활은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/>
              <a:t>문화 배우기 </a:t>
            </a:r>
            <a:r>
              <a:rPr lang="en-US" altLang="ko-KR" sz="3200" dirty="0"/>
              <a:t>  </a:t>
            </a:r>
            <a:r>
              <a:rPr lang="en-US" altLang="ko-KR" sz="2400" dirty="0"/>
              <a:t>P. 66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D0D78D4-C70C-FC42-BB28-458D9698C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5" y="1052736"/>
            <a:ext cx="7920880" cy="5133748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719FFA57-0487-6347-ABB5-4CFC2F0D2157}"/>
              </a:ext>
            </a:extLst>
          </p:cNvPr>
          <p:cNvSpPr/>
          <p:nvPr/>
        </p:nvSpPr>
        <p:spPr>
          <a:xfrm>
            <a:off x="6660232" y="1040381"/>
            <a:ext cx="1875993" cy="1503457"/>
          </a:xfrm>
          <a:prstGeom prst="cloudCallout">
            <a:avLst>
              <a:gd name="adj1" fmla="val -60261"/>
              <a:gd name="adj2" fmla="val 704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붕어빵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군밤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군고구마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415333"/>
            <a:ext cx="8229600" cy="52231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&lt;</a:t>
            </a:r>
            <a:r>
              <a:rPr lang="ko-KR" altLang="en-US" sz="3600" dirty="0">
                <a:solidFill>
                  <a:schemeClr val="tx1"/>
                </a:solidFill>
              </a:rPr>
              <a:t>붕어빵</a:t>
            </a:r>
            <a:r>
              <a:rPr lang="en-US" altLang="ko-KR" sz="3600" dirty="0">
                <a:solidFill>
                  <a:schemeClr val="tx1"/>
                </a:solidFill>
              </a:rPr>
              <a:t>,</a:t>
            </a:r>
            <a:r>
              <a:rPr lang="ko-KR" altLang="en-US" sz="3600" dirty="0">
                <a:solidFill>
                  <a:schemeClr val="tx1"/>
                </a:solidFill>
              </a:rPr>
              <a:t> 군고구마 간식</a:t>
            </a:r>
            <a:r>
              <a:rPr lang="en-US" altLang="ko-KR" sz="3600" dirty="0">
                <a:solidFill>
                  <a:schemeClr val="tx1"/>
                </a:solidFill>
              </a:rPr>
              <a:t>&gt;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ko-KR" altLang="en-US" sz="3200" dirty="0">
                <a:solidFill>
                  <a:schemeClr val="tx1"/>
                </a:solidFill>
              </a:rPr>
              <a:t>뉴스 영상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72" y="1052737"/>
            <a:ext cx="8171727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https://www.youtube.com/watch?v=8csJQvXjLNc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156176" y="2658951"/>
            <a:ext cx="2736304" cy="2918924"/>
          </a:xfrm>
          <a:prstGeom prst="wedgeEllipseCallout">
            <a:avLst>
              <a:gd name="adj1" fmla="val -35377"/>
              <a:gd name="adj2" fmla="val -710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뉴스를 통해 한국에서는 어떤 겨울철 간식들이 유행인지 알아봅시다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indoor, person, display, white&#10;&#10;Description automatically generated">
            <a:extLst>
              <a:ext uri="{FF2B5EF4-FFF2-40B4-BE49-F238E27FC236}">
                <a16:creationId xmlns:a16="http://schemas.microsoft.com/office/drawing/2014/main" id="{A663984E-057D-9847-A139-104CDFBFD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00525"/>
            <a:ext cx="5076056" cy="339304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7B7346-BDF4-9F49-A06A-C0BA981F9FA0}"/>
              </a:ext>
            </a:extLst>
          </p:cNvPr>
          <p:cNvSpPr txBox="1"/>
          <p:nvPr/>
        </p:nvSpPr>
        <p:spPr>
          <a:xfrm>
            <a:off x="683569" y="5665734"/>
            <a:ext cx="676875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  여러분이 좋아하는 </a:t>
            </a:r>
            <a:r>
              <a:rPr lang="en-US" altLang="ko-KR" sz="2800" dirty="0"/>
              <a:t>‘</a:t>
            </a:r>
            <a:r>
              <a:rPr lang="ko-KR" altLang="en-US" sz="2800" dirty="0"/>
              <a:t>간식</a:t>
            </a:r>
            <a:r>
              <a:rPr lang="en-US" altLang="ko-KR" sz="2800" dirty="0"/>
              <a:t>’</a:t>
            </a:r>
            <a:r>
              <a:rPr lang="ko-KR" altLang="en-US" sz="2800" dirty="0"/>
              <a:t>은 무엇인가요</a:t>
            </a:r>
            <a:r>
              <a:rPr lang="en-US" altLang="ko-KR" sz="2800" dirty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67708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07AAF5-12B6-644E-872F-D6A17C034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6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6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골고루</a:t>
            </a:r>
            <a:r>
              <a:rPr kumimoji="1" lang="en-US" altLang="ko-KR" dirty="0"/>
              <a:t>,</a:t>
            </a:r>
            <a:r>
              <a:rPr kumimoji="1" lang="ko-KR" altLang="en-US" dirty="0"/>
              <a:t> 맛있게</a:t>
            </a:r>
            <a:r>
              <a:rPr kumimoji="1" lang="en-US" altLang="ko-KR" dirty="0"/>
              <a:t>!”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http://gg.gg/i6ufn</a:t>
            </a:r>
            <a:endParaRPr lang="en-US" dirty="0"/>
          </a:p>
          <a:p>
            <a:pPr marL="0" indent="0">
              <a:buNone/>
              <a:defRPr/>
            </a:pPr>
            <a:endParaRPr lang="en-US" dirty="0">
              <a:hlinkClick r:id="rId2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7E18174-27E0-E24C-BF34-BA48DA4FB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573016"/>
            <a:ext cx="798093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6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ko-KR" altLang="en-US" sz="3600" dirty="0"/>
              <a:t>         </a:t>
            </a:r>
            <a:r>
              <a:rPr lang="en-US" sz="3600" dirty="0"/>
              <a:t>Workbook </a:t>
            </a:r>
            <a:r>
              <a:rPr lang="ko-KR" altLang="en-US" sz="3600" dirty="0"/>
              <a:t> </a:t>
            </a:r>
            <a:r>
              <a:rPr lang="en-US" sz="2800" dirty="0"/>
              <a:t>P</a:t>
            </a:r>
            <a:r>
              <a:rPr lang="en-US" altLang="ko-KR" sz="2800" dirty="0"/>
              <a:t>. 25-28</a:t>
            </a:r>
            <a:r>
              <a:rPr lang="en-US" sz="2800" dirty="0"/>
              <a:t> </a:t>
            </a:r>
            <a:r>
              <a:rPr lang="ko-KR" altLang="en-US" sz="28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652AB3B-5864-034D-BE1B-D1B1D3C0B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" y="1340769"/>
            <a:ext cx="8147248" cy="4793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FF15B6-2CD3-034B-9E46-A53D1657DB82}"/>
              </a:ext>
            </a:extLst>
          </p:cNvPr>
          <p:cNvSpPr txBox="1"/>
          <p:nvPr/>
        </p:nvSpPr>
        <p:spPr>
          <a:xfrm>
            <a:off x="5724128" y="4509120"/>
            <a:ext cx="72008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과식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91A570-D7F4-584A-A20D-2D435E5D827E}"/>
              </a:ext>
            </a:extLst>
          </p:cNvPr>
          <p:cNvSpPr txBox="1"/>
          <p:nvPr/>
        </p:nvSpPr>
        <p:spPr>
          <a:xfrm>
            <a:off x="5724128" y="4869160"/>
            <a:ext cx="151216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인스턴트 음식</a:t>
            </a:r>
            <a:endParaRPr lang="en-US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69B3EC-5F6D-9748-A720-4EBD4D3F4DBE}"/>
              </a:ext>
            </a:extLst>
          </p:cNvPr>
          <p:cNvSpPr txBox="1"/>
          <p:nvPr/>
        </p:nvSpPr>
        <p:spPr>
          <a:xfrm>
            <a:off x="5724128" y="5229200"/>
            <a:ext cx="72008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편식</a:t>
            </a:r>
            <a:endParaRPr 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A5E068-4F36-D846-A590-7246407A2A5D}"/>
              </a:ext>
            </a:extLst>
          </p:cNvPr>
          <p:cNvSpPr txBox="1"/>
          <p:nvPr/>
        </p:nvSpPr>
        <p:spPr>
          <a:xfrm>
            <a:off x="5724128" y="5598532"/>
            <a:ext cx="72008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/>
              <a:t>외식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7" grpId="0" animBg="1"/>
      <p:bldP spid="18" grpId="0" animBg="1"/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EADA8-01FE-6C4E-857A-40943336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EA9A9-E81A-B64A-9FBF-CBB0A9E74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A68B3B3-A2ED-EF41-B08F-EDE003E60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80" y="188640"/>
            <a:ext cx="8758808" cy="593752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26A45EB-2B33-034B-A7F4-093D5479DF2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2A0E-9BB1-AE46-A4F5-305CA7E2CA36}"/>
              </a:ext>
            </a:extLst>
          </p:cNvPr>
          <p:cNvSpPr txBox="1"/>
          <p:nvPr/>
        </p:nvSpPr>
        <p:spPr>
          <a:xfrm>
            <a:off x="4283968" y="3429000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찌다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E6CD4-CA67-C74D-A245-FB34AA740E35}"/>
              </a:ext>
            </a:extLst>
          </p:cNvPr>
          <p:cNvSpPr txBox="1"/>
          <p:nvPr/>
        </p:nvSpPr>
        <p:spPr>
          <a:xfrm>
            <a:off x="6964896" y="3429000"/>
            <a:ext cx="10634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튀기다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232C6D-3D42-C24C-BC9F-45319BB82EE1}"/>
              </a:ext>
            </a:extLst>
          </p:cNvPr>
          <p:cNvSpPr txBox="1"/>
          <p:nvPr/>
        </p:nvSpPr>
        <p:spPr>
          <a:xfrm>
            <a:off x="1619672" y="5373216"/>
            <a:ext cx="7200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볶다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47984E-F8C2-8B4B-AA74-C94339580EBC}"/>
              </a:ext>
            </a:extLst>
          </p:cNvPr>
          <p:cNvSpPr txBox="1"/>
          <p:nvPr/>
        </p:nvSpPr>
        <p:spPr>
          <a:xfrm>
            <a:off x="4283968" y="5373216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삶다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51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5851F-0ACA-6047-BF7C-AD543A4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40AF-1131-F946-A125-FE159A2A5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9759149-411B-BE41-AB20-BF7EDA442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640"/>
            <a:ext cx="8435280" cy="626022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A7A1903-6A7A-FB47-A91B-E128B7863F7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5E4F1-7D83-734A-A4BD-668DE083D9BB}"/>
              </a:ext>
            </a:extLst>
          </p:cNvPr>
          <p:cNvSpPr txBox="1"/>
          <p:nvPr/>
        </p:nvSpPr>
        <p:spPr>
          <a:xfrm>
            <a:off x="3707904" y="2771636"/>
            <a:ext cx="37444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책을 </a:t>
            </a:r>
            <a:r>
              <a:rPr lang="ko-KR" altLang="en-US" dirty="0" err="1"/>
              <a:t>읽는다거나</a:t>
            </a:r>
            <a:r>
              <a:rPr lang="ko-KR" altLang="en-US" dirty="0"/>
              <a:t> 텔레비전을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47436-BC00-6349-B7C4-CBDDD145D69E}"/>
              </a:ext>
            </a:extLst>
          </p:cNvPr>
          <p:cNvSpPr txBox="1"/>
          <p:nvPr/>
        </p:nvSpPr>
        <p:spPr>
          <a:xfrm>
            <a:off x="3779912" y="3789040"/>
            <a:ext cx="367240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음악을 </a:t>
            </a:r>
            <a:r>
              <a:rPr lang="ko-KR" altLang="en-US" dirty="0" err="1"/>
              <a:t>듣는다거나</a:t>
            </a:r>
            <a:r>
              <a:rPr lang="ko-KR" altLang="en-US" dirty="0"/>
              <a:t> 운동을 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5C0F76-4615-F147-ACA5-1FCD93171DA6}"/>
              </a:ext>
            </a:extLst>
          </p:cNvPr>
          <p:cNvSpPr txBox="1"/>
          <p:nvPr/>
        </p:nvSpPr>
        <p:spPr>
          <a:xfrm>
            <a:off x="3779912" y="4715852"/>
            <a:ext cx="367240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공원에 간다거나 쇼핑을 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8C580A-416B-3048-8315-A0DDF95FA14E}"/>
              </a:ext>
            </a:extLst>
          </p:cNvPr>
          <p:cNvSpPr txBox="1"/>
          <p:nvPr/>
        </p:nvSpPr>
        <p:spPr>
          <a:xfrm>
            <a:off x="3851920" y="5651956"/>
            <a:ext cx="3600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이야기한다거나 게임을 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15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4DA7E-605F-014F-BF02-62B93D74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82DAB-C9DD-7E49-9AAD-ACAF5005D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87B96FE-4A2B-8847-8578-05E61C586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353"/>
            <a:ext cx="8364497" cy="637023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A1F2407-AF48-0B47-82AC-65A6AF0A800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59FCD-6948-CC43-8E10-65FFF2021ADD}"/>
              </a:ext>
            </a:extLst>
          </p:cNvPr>
          <p:cNvSpPr txBox="1"/>
          <p:nvPr/>
        </p:nvSpPr>
        <p:spPr>
          <a:xfrm>
            <a:off x="3059832" y="2298358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전화통화를 한다거나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899874-B30F-B648-AF5F-19AC56EFA51B}"/>
              </a:ext>
            </a:extLst>
          </p:cNvPr>
          <p:cNvSpPr txBox="1"/>
          <p:nvPr/>
        </p:nvSpPr>
        <p:spPr>
          <a:xfrm>
            <a:off x="3419872" y="330647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음식을 먹는다거나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6C795-570F-0B46-A65A-C9CCCFA48009}"/>
              </a:ext>
            </a:extLst>
          </p:cNvPr>
          <p:cNvSpPr txBox="1"/>
          <p:nvPr/>
        </p:nvSpPr>
        <p:spPr>
          <a:xfrm>
            <a:off x="1835696" y="438659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게임을 많이 한다거나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597B02-83E4-064D-AFF2-EAC363D32FAC}"/>
              </a:ext>
            </a:extLst>
          </p:cNvPr>
          <p:cNvSpPr txBox="1"/>
          <p:nvPr/>
        </p:nvSpPr>
        <p:spPr>
          <a:xfrm>
            <a:off x="1979712" y="5394702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편식을 한다거나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08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F320-DABB-CB46-9763-A6EF0DC5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26CF-8C0A-2344-B4AD-B35086973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EFA3A33-CAAF-534A-8F19-68DE2F99D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3418"/>
            <a:ext cx="8229600" cy="5940416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BEBFDEB-711A-AA47-9C3E-E260245B94B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62BAC-933D-1C44-BD64-D8CD2E4A5BA3}"/>
              </a:ext>
            </a:extLst>
          </p:cNvPr>
          <p:cNvSpPr txBox="1"/>
          <p:nvPr/>
        </p:nvSpPr>
        <p:spPr>
          <a:xfrm>
            <a:off x="4788024" y="3068960"/>
            <a:ext cx="15121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잘하나 봐요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34A70-13F3-BB44-9CEB-B5C9C6210E60}"/>
              </a:ext>
            </a:extLst>
          </p:cNvPr>
          <p:cNvSpPr txBox="1"/>
          <p:nvPr/>
        </p:nvSpPr>
        <p:spPr>
          <a:xfrm>
            <a:off x="2411760" y="4221088"/>
            <a:ext cx="12961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자나 봐요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827609-71D0-0542-88D1-CC2CB9764849}"/>
              </a:ext>
            </a:extLst>
          </p:cNvPr>
          <p:cNvSpPr txBox="1"/>
          <p:nvPr/>
        </p:nvSpPr>
        <p:spPr>
          <a:xfrm>
            <a:off x="2483768" y="4653136"/>
            <a:ext cx="10801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샀나 봐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A0D514-9D95-A94C-AE9E-0E3F8A7D11EC}"/>
              </a:ext>
            </a:extLst>
          </p:cNvPr>
          <p:cNvSpPr txBox="1"/>
          <p:nvPr/>
        </p:nvSpPr>
        <p:spPr>
          <a:xfrm>
            <a:off x="4572000" y="5435932"/>
            <a:ext cx="15121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만드나 봐요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95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218BB-305F-054E-8449-F939E7EC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3E4F8-522B-C24C-A7AA-5B825D7C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C05E158-0CC1-C04C-ADC8-D3814BE1B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5" y="287213"/>
            <a:ext cx="8336448" cy="5851525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6AAEB14-8669-554D-AB4A-92BAB78483C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C2BB8D-1B08-7743-B4AE-B9AA681497CC}"/>
              </a:ext>
            </a:extLst>
          </p:cNvPr>
          <p:cNvSpPr txBox="1"/>
          <p:nvPr/>
        </p:nvSpPr>
        <p:spPr>
          <a:xfrm>
            <a:off x="1979712" y="4293096"/>
            <a:ext cx="50405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유진이의</a:t>
            </a:r>
            <a:r>
              <a:rPr lang="ko-KR" altLang="en-US" dirty="0"/>
              <a:t> 표정이 좋지 않아요</a:t>
            </a:r>
            <a:r>
              <a:rPr lang="en-US" altLang="ko-KR" dirty="0"/>
              <a:t>.</a:t>
            </a:r>
            <a:r>
              <a:rPr lang="ko-KR" altLang="en-US" dirty="0"/>
              <a:t> 걱정이 있나 봐요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1AD300-B35F-0249-A4E4-FA694835141B}"/>
              </a:ext>
            </a:extLst>
          </p:cNvPr>
          <p:cNvSpPr txBox="1"/>
          <p:nvPr/>
        </p:nvSpPr>
        <p:spPr>
          <a:xfrm>
            <a:off x="1979712" y="4725144"/>
            <a:ext cx="42484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길이 막혀요</a:t>
            </a:r>
            <a:r>
              <a:rPr lang="en-US" altLang="ko-KR" dirty="0"/>
              <a:t>.</a:t>
            </a:r>
            <a:r>
              <a:rPr lang="ko-KR" altLang="en-US" dirty="0"/>
              <a:t> 앞에 사고가 났나 봐요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A9F586-5C2F-9C4E-931F-C5894691666A}"/>
              </a:ext>
            </a:extLst>
          </p:cNvPr>
          <p:cNvSpPr txBox="1"/>
          <p:nvPr/>
        </p:nvSpPr>
        <p:spPr>
          <a:xfrm>
            <a:off x="1979712" y="5157192"/>
            <a:ext cx="42484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옆집이 시끄러워요</a:t>
            </a:r>
            <a:r>
              <a:rPr lang="en-US" altLang="ko-KR" dirty="0"/>
              <a:t>.</a:t>
            </a:r>
            <a:r>
              <a:rPr lang="ko-KR" altLang="en-US" dirty="0"/>
              <a:t> 파티를 하나 봐요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170EB6-4DA3-D646-9331-CA4E04272185}"/>
              </a:ext>
            </a:extLst>
          </p:cNvPr>
          <p:cNvSpPr txBox="1"/>
          <p:nvPr/>
        </p:nvSpPr>
        <p:spPr>
          <a:xfrm>
            <a:off x="1979712" y="5618737"/>
            <a:ext cx="42484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로빈이 지각했어요</a:t>
            </a:r>
            <a:r>
              <a:rPr lang="en-US" altLang="ko-KR" dirty="0"/>
              <a:t>.</a:t>
            </a:r>
            <a:r>
              <a:rPr lang="ko-KR" altLang="en-US" dirty="0"/>
              <a:t> 늦게 일어났나 봐요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56AA864-8399-7548-BCA5-53A85D10A843}"/>
              </a:ext>
            </a:extLst>
          </p:cNvPr>
          <p:cNvCxnSpPr/>
          <p:nvPr/>
        </p:nvCxnSpPr>
        <p:spPr>
          <a:xfrm>
            <a:off x="3635896" y="2060848"/>
            <a:ext cx="2808312" cy="13681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29D3A5-0F99-1847-A642-996B379E8F56}"/>
              </a:ext>
            </a:extLst>
          </p:cNvPr>
          <p:cNvCxnSpPr>
            <a:cxnSpLocks/>
          </p:cNvCxnSpPr>
          <p:nvPr/>
        </p:nvCxnSpPr>
        <p:spPr>
          <a:xfrm flipV="1">
            <a:off x="3635896" y="1600200"/>
            <a:ext cx="2808312" cy="9395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7759D44-3EA2-BE4B-8D1F-F88EC9EFEDCE}"/>
              </a:ext>
            </a:extLst>
          </p:cNvPr>
          <p:cNvCxnSpPr/>
          <p:nvPr/>
        </p:nvCxnSpPr>
        <p:spPr>
          <a:xfrm flipV="1">
            <a:off x="3635896" y="2082552"/>
            <a:ext cx="2808312" cy="914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78065F-8896-4746-92B4-F0972AAF9725}"/>
              </a:ext>
            </a:extLst>
          </p:cNvPr>
          <p:cNvCxnSpPr>
            <a:cxnSpLocks/>
          </p:cNvCxnSpPr>
          <p:nvPr/>
        </p:nvCxnSpPr>
        <p:spPr>
          <a:xfrm flipV="1">
            <a:off x="3635896" y="2996952"/>
            <a:ext cx="2808312" cy="4634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64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DCD7F-C02E-C141-8561-343D5ECE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89509-CC34-7449-92FD-5D8AC2F2F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375EEE-2B60-4E48-A417-01507A2BE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163092"/>
            <a:ext cx="8532948" cy="5961849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8579CF9-E9FD-694E-82DF-2DCEC1E689C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0F2B4B0A-3856-6740-BEF0-A1ECF2A87A7E}"/>
              </a:ext>
            </a:extLst>
          </p:cNvPr>
          <p:cNvSpPr/>
          <p:nvPr/>
        </p:nvSpPr>
        <p:spPr>
          <a:xfrm>
            <a:off x="7452320" y="4510062"/>
            <a:ext cx="1584176" cy="1614879"/>
          </a:xfrm>
          <a:prstGeom prst="wedgeEllipseCallout">
            <a:avLst>
              <a:gd name="adj1" fmla="val -67526"/>
              <a:gd name="adj2" fmla="val -10189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ko-KR" sz="14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각 나라의 식습관에 대해 알아봅시다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66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404664"/>
            <a:ext cx="8229600" cy="52231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&lt;</a:t>
            </a:r>
            <a:r>
              <a:rPr lang="ko-KR" altLang="en-US" sz="3600" dirty="0">
                <a:solidFill>
                  <a:schemeClr val="tx1"/>
                </a:solidFill>
              </a:rPr>
              <a:t>동물들이 사라졌어</a:t>
            </a:r>
            <a:r>
              <a:rPr lang="en-US" altLang="ko-KR" sz="3600" dirty="0">
                <a:solidFill>
                  <a:schemeClr val="tx1"/>
                </a:solidFill>
              </a:rPr>
              <a:t>&gt;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ko-KR" altLang="en-US" sz="3200" dirty="0">
                <a:solidFill>
                  <a:schemeClr val="tx1"/>
                </a:solidFill>
              </a:rPr>
              <a:t>읽어주는 동화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72" y="1052737"/>
            <a:ext cx="8171727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https://www.youtube.com/watch?v=hTFNFMrZ61I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156176" y="2658950"/>
            <a:ext cx="2736304" cy="3393041"/>
          </a:xfrm>
          <a:prstGeom prst="wedgeEllipseCallout">
            <a:avLst>
              <a:gd name="adj1" fmla="val -35377"/>
              <a:gd name="adj2" fmla="val -710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재미있는 창작 동화를 잘 들어보고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 이야기 내용을 요약해 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person, indoor, young, boy&#10;&#10;Description automatically generated">
            <a:extLst>
              <a:ext uri="{FF2B5EF4-FFF2-40B4-BE49-F238E27FC236}">
                <a16:creationId xmlns:a16="http://schemas.microsoft.com/office/drawing/2014/main" id="{27DCF849-474C-4C49-B55B-EAA3301C8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00525"/>
            <a:ext cx="5150860" cy="399517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6992627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Flipgrid</a:t>
            </a:r>
            <a:r>
              <a:rPr lang="ko-KR" altLang="en-US" sz="3200" dirty="0"/>
              <a:t>에서 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2548874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err="1">
                <a:solidFill>
                  <a:schemeClr val="tx1"/>
                </a:solidFill>
              </a:rPr>
              <a:t>Flipgrid</a:t>
            </a:r>
            <a:r>
              <a:rPr lang="ko-KR" altLang="en-US" sz="2400" dirty="0">
                <a:solidFill>
                  <a:schemeClr val="tx1"/>
                </a:solidFill>
              </a:rPr>
              <a:t>에서 교사가 영상 녹화를 해서 과제를 남기고 학생들이 과제를 영상으로 제출하기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교사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Flipgrid.com</a:t>
            </a:r>
            <a:r>
              <a:rPr lang="ko-KR" altLang="en-US" sz="2400" dirty="0">
                <a:solidFill>
                  <a:schemeClr val="tx1"/>
                </a:solidFill>
              </a:rPr>
              <a:t>으로 들어가 </a:t>
            </a:r>
            <a:r>
              <a:rPr lang="en-US" sz="2400" dirty="0">
                <a:solidFill>
                  <a:schemeClr val="tx1"/>
                </a:solidFill>
              </a:rPr>
              <a:t>sign up</a:t>
            </a:r>
            <a:r>
              <a:rPr lang="ko-KR" altLang="en-US" sz="2400" dirty="0">
                <a:solidFill>
                  <a:schemeClr val="tx1"/>
                </a:solidFill>
              </a:rPr>
              <a:t>을 하고 반을 새로 만들어 자유롭게 사용하면 됨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무료 사이트</a:t>
            </a:r>
            <a:r>
              <a:rPr lang="en-US" altLang="ko-KR" sz="24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학생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오늘의 과제 </a:t>
            </a:r>
            <a:r>
              <a:rPr lang="en-US" altLang="ko-KR" sz="2400" dirty="0">
                <a:solidFill>
                  <a:schemeClr val="tx1"/>
                </a:solidFill>
              </a:rPr>
              <a:t>–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음식과 내가 싫어하는 음식</a:t>
            </a:r>
            <a:r>
              <a:rPr lang="en-US" altLang="ko-KR" sz="2400" dirty="0">
                <a:solidFill>
                  <a:schemeClr val="tx1"/>
                </a:solidFill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</a:rPr>
              <a:t> 이야기하기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이유를 설명하기</a:t>
            </a:r>
            <a:r>
              <a:rPr lang="en-US" altLang="ko-KR" sz="2400" dirty="0">
                <a:solidFill>
                  <a:schemeClr val="tx1"/>
                </a:solidFill>
              </a:rPr>
              <a:t>)</a:t>
            </a:r>
            <a:b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lvl="3"/>
            <a:endParaRPr lang="en-US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781D23-4212-AD45-AA90-CB95FA4B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47810"/>
            <a:ext cx="8242100" cy="218001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F62B90F-C7F9-7D46-A2DE-D44FA64651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239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457200" y="255315"/>
            <a:ext cx="2592288" cy="2588987"/>
          </a:xfrm>
          <a:prstGeom prst="wedgeEllipseCallout">
            <a:avLst>
              <a:gd name="adj1" fmla="val 46471"/>
              <a:gd name="adj2" fmla="val 78561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하루에 몇 번 식사해요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940152" y="828442"/>
            <a:ext cx="2334736" cy="2232247"/>
          </a:xfrm>
          <a:prstGeom prst="wedgeEllipseCallout">
            <a:avLst>
              <a:gd name="adj1" fmla="val -63456"/>
              <a:gd name="adj2" fmla="val 82446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무슨 음식을 좋아해요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6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이것 봐 여기에 봄이 왔어</a:t>
            </a:r>
            <a:r>
              <a:rPr lang="en-US" altLang="ko-KR" sz="2400" dirty="0"/>
              <a:t>&gt;</a:t>
            </a:r>
            <a:r>
              <a:rPr lang="ko-KR" altLang="en-US" sz="2400" dirty="0"/>
              <a:t> 동화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친구들의 식생활에 대해</a:t>
            </a:r>
            <a:r>
              <a:rPr lang="en-US" altLang="ko-KR" sz="2400" dirty="0"/>
              <a:t>’</a:t>
            </a:r>
            <a:r>
              <a:rPr lang="ko-KR" altLang="en-US" sz="2400" dirty="0"/>
              <a:t> 글쓰기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/>
              </a:rPr>
              <a:t>http://gg.gg/i6ufn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P.25-28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(6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Flipgrid</a:t>
            </a:r>
            <a:r>
              <a:rPr lang="ko-KR" altLang="en-US" sz="2400" dirty="0"/>
              <a:t>에 들어가 말하기 영상 녹화해 제출하기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동물들이 사라졌어</a:t>
            </a:r>
            <a:r>
              <a:rPr lang="en-US" altLang="ko-KR" sz="2400" dirty="0"/>
              <a:t>&gt;</a:t>
            </a:r>
            <a:r>
              <a:rPr lang="ko-KR" altLang="en-US" sz="2400" dirty="0"/>
              <a:t> 동화책 영상을 보고 </a:t>
            </a:r>
            <a:r>
              <a:rPr lang="ko-US" altLang="ko-US" sz="2400" dirty="0"/>
              <a:t>내용 요약</a:t>
            </a:r>
            <a:r>
              <a:rPr lang="ko-KR" altLang="en-US" sz="2400"/>
              <a:t>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3"/>
              </a:rPr>
              <a:t>https://www.youtube.com/watch?v=hTFNFMrZ61I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74699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036667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en-US" sz="64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https://www.youtube.com/watch?v=UWMQev-dGwk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https://www.youtube.com/watch?v=hTFNFMrZ61I</a:t>
            </a:r>
            <a:endParaRPr lang="en-US" sz="6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https://www.youtube.com/watch?v=iuN18-JWmZU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https://www.youtube.com/watch?v=8csJQvXjLNc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/>
              <a:t>  </a:t>
            </a:r>
            <a:r>
              <a:rPr lang="ko-KR" altLang="en-US"/>
              <a:t>새 </a:t>
            </a:r>
            <a:r>
              <a:rPr lang="ko-KR" altLang="en-US" dirty="0"/>
              <a:t>단어 </a:t>
            </a:r>
            <a:r>
              <a:rPr lang="en-US" altLang="ko-KR" dirty="0"/>
              <a:t> </a:t>
            </a:r>
            <a:r>
              <a:rPr lang="en-US" altLang="ko-KR" sz="3200" dirty="0"/>
              <a:t>P. 58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4EC6EB7-1FD5-AE43-86FA-5E31294BA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25727"/>
            <a:ext cx="8640960" cy="51691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BD2E0F-DC82-824B-9672-1E406CBC796C}"/>
              </a:ext>
            </a:extLst>
          </p:cNvPr>
          <p:cNvSpPr txBox="1"/>
          <p:nvPr/>
        </p:nvSpPr>
        <p:spPr>
          <a:xfrm>
            <a:off x="1619672" y="3140968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 채식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E31E31-5B90-694C-9A07-55C4A1F5B027}"/>
              </a:ext>
            </a:extLst>
          </p:cNvPr>
          <p:cNvSpPr txBox="1"/>
          <p:nvPr/>
        </p:nvSpPr>
        <p:spPr>
          <a:xfrm>
            <a:off x="3779912" y="3140968"/>
            <a:ext cx="20162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육식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84CF0-99F3-0842-BF43-4DEF41F45405}"/>
              </a:ext>
            </a:extLst>
          </p:cNvPr>
          <p:cNvSpPr txBox="1"/>
          <p:nvPr/>
        </p:nvSpPr>
        <p:spPr>
          <a:xfrm>
            <a:off x="6732240" y="3212976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삶다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94FF72-A26B-334D-AE38-A9A63865C2EC}"/>
              </a:ext>
            </a:extLst>
          </p:cNvPr>
          <p:cNvSpPr txBox="1"/>
          <p:nvPr/>
        </p:nvSpPr>
        <p:spPr>
          <a:xfrm>
            <a:off x="1619672" y="3707740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패스트푸드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9F24EF-F6DB-1D4E-930F-095EA7C8B896}"/>
              </a:ext>
            </a:extLst>
          </p:cNvPr>
          <p:cNvSpPr txBox="1"/>
          <p:nvPr/>
        </p:nvSpPr>
        <p:spPr>
          <a:xfrm>
            <a:off x="3779912" y="3678119"/>
            <a:ext cx="20162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인스턴트 음식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41F416-F333-9E44-88FE-514A241E1540}"/>
              </a:ext>
            </a:extLst>
          </p:cNvPr>
          <p:cNvSpPr txBox="1"/>
          <p:nvPr/>
        </p:nvSpPr>
        <p:spPr>
          <a:xfrm>
            <a:off x="6732240" y="3678119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짜다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54A460-3FEE-5342-BE02-1B64D7CC7D7F}"/>
              </a:ext>
            </a:extLst>
          </p:cNvPr>
          <p:cNvSpPr txBox="1"/>
          <p:nvPr/>
        </p:nvSpPr>
        <p:spPr>
          <a:xfrm>
            <a:off x="1619672" y="4221088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 과식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02221A-BB9E-5048-9F04-120139901468}"/>
              </a:ext>
            </a:extLst>
          </p:cNvPr>
          <p:cNvSpPr txBox="1"/>
          <p:nvPr/>
        </p:nvSpPr>
        <p:spPr>
          <a:xfrm>
            <a:off x="3779912" y="4211796"/>
            <a:ext cx="20162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  편식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D7FD94-F64F-1443-BBE5-94D457AFC2F0}"/>
              </a:ext>
            </a:extLst>
          </p:cNvPr>
          <p:cNvSpPr txBox="1"/>
          <p:nvPr/>
        </p:nvSpPr>
        <p:spPr>
          <a:xfrm>
            <a:off x="6732240" y="4221088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볶다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C0C86F-EC63-AE47-AAEC-FB2FF1541CE6}"/>
              </a:ext>
            </a:extLst>
          </p:cNvPr>
          <p:cNvSpPr txBox="1"/>
          <p:nvPr/>
        </p:nvSpPr>
        <p:spPr>
          <a:xfrm>
            <a:off x="1619672" y="4725144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 간식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AAD3A-5F03-6D40-8394-28E8CEB33F02}"/>
              </a:ext>
            </a:extLst>
          </p:cNvPr>
          <p:cNvSpPr txBox="1"/>
          <p:nvPr/>
        </p:nvSpPr>
        <p:spPr>
          <a:xfrm>
            <a:off x="3779912" y="4715852"/>
            <a:ext cx="20162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   외식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439097-ECA3-9B40-BC82-9F094934215B}"/>
              </a:ext>
            </a:extLst>
          </p:cNvPr>
          <p:cNvSpPr txBox="1"/>
          <p:nvPr/>
        </p:nvSpPr>
        <p:spPr>
          <a:xfrm>
            <a:off x="6732240" y="4715852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끓이다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5AAE6B-B05A-FC47-A6DD-462C040C439F}"/>
              </a:ext>
            </a:extLst>
          </p:cNvPr>
          <p:cNvSpPr txBox="1"/>
          <p:nvPr/>
        </p:nvSpPr>
        <p:spPr>
          <a:xfrm>
            <a:off x="1619672" y="5291916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  골고루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770629-B681-964F-958E-B66741F97C22}"/>
              </a:ext>
            </a:extLst>
          </p:cNvPr>
          <p:cNvSpPr txBox="1"/>
          <p:nvPr/>
        </p:nvSpPr>
        <p:spPr>
          <a:xfrm>
            <a:off x="3779912" y="5304228"/>
            <a:ext cx="2016224" cy="406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몸에 좋다</a:t>
            </a:r>
            <a:r>
              <a:rPr lang="en-US" altLang="ko-KR" dirty="0"/>
              <a:t>/</a:t>
            </a:r>
            <a:r>
              <a:rPr lang="ko-KR" altLang="en-US" dirty="0"/>
              <a:t>나쁘다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343874-CA68-2845-9593-6318F8CFC11C}"/>
              </a:ext>
            </a:extLst>
          </p:cNvPr>
          <p:cNvSpPr txBox="1"/>
          <p:nvPr/>
        </p:nvSpPr>
        <p:spPr>
          <a:xfrm>
            <a:off x="6732240" y="5229200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 튀기다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C9E9F75-E4D8-C84C-9523-99631335024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5E3F4C6-26EE-2949-87A3-3C2CCB001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1" y="188640"/>
            <a:ext cx="8711075" cy="6163067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68DC391C-C5E0-B34D-8C86-3F1742F8D783}"/>
              </a:ext>
            </a:extLst>
          </p:cNvPr>
          <p:cNvSpPr/>
          <p:nvPr/>
        </p:nvSpPr>
        <p:spPr>
          <a:xfrm>
            <a:off x="125092" y="4335483"/>
            <a:ext cx="1998636" cy="1829821"/>
          </a:xfrm>
          <a:prstGeom prst="wedgeEllipseCallout">
            <a:avLst>
              <a:gd name="adj1" fmla="val 55089"/>
              <a:gd name="adj2" fmla="val -103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좋은 습관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r>
              <a:rPr lang="ko-KR" altLang="en-US" dirty="0">
                <a:solidFill>
                  <a:schemeClr val="tx1"/>
                </a:solidFill>
              </a:rPr>
              <a:t> 나쁜 습관</a:t>
            </a:r>
            <a:r>
              <a:rPr lang="en-US" altLang="ko-KR" dirty="0">
                <a:solidFill>
                  <a:schemeClr val="tx1"/>
                </a:solidFill>
              </a:rPr>
              <a:t>?’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DE417-DAD5-4648-B839-5A27A3439491}"/>
              </a:ext>
            </a:extLst>
          </p:cNvPr>
          <p:cNvSpPr txBox="1"/>
          <p:nvPr/>
        </p:nvSpPr>
        <p:spPr>
          <a:xfrm>
            <a:off x="2339752" y="3645024"/>
            <a:ext cx="2232248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채식을 자주 하다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E76CD6-53FC-2445-AB1C-F0B3A6C8B792}"/>
              </a:ext>
            </a:extLst>
          </p:cNvPr>
          <p:cNvSpPr txBox="1"/>
          <p:nvPr/>
        </p:nvSpPr>
        <p:spPr>
          <a:xfrm>
            <a:off x="2051720" y="4200759"/>
            <a:ext cx="2556002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삶은 음식을 자주 먹다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45A735-837B-5042-9D3C-10BBAC76ECF6}"/>
              </a:ext>
            </a:extLst>
          </p:cNvPr>
          <p:cNvSpPr txBox="1"/>
          <p:nvPr/>
        </p:nvSpPr>
        <p:spPr>
          <a:xfrm>
            <a:off x="5652120" y="3573016"/>
            <a:ext cx="873163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편식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5361D5-BD69-2242-8F7D-C6A35D888940}"/>
              </a:ext>
            </a:extLst>
          </p:cNvPr>
          <p:cNvSpPr txBox="1"/>
          <p:nvPr/>
        </p:nvSpPr>
        <p:spPr>
          <a:xfrm>
            <a:off x="6660232" y="3573016"/>
            <a:ext cx="1633781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ko-KR" altLang="en-US" dirty="0"/>
              <a:t>인스턴트 음식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C059E4-28B2-6C47-84F1-3C7D61252C53}"/>
              </a:ext>
            </a:extLst>
          </p:cNvPr>
          <p:cNvSpPr txBox="1"/>
          <p:nvPr/>
        </p:nvSpPr>
        <p:spPr>
          <a:xfrm>
            <a:off x="6257508" y="4077072"/>
            <a:ext cx="1338828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ko-KR" altLang="en-US" dirty="0"/>
              <a:t>패스트푸드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577528-0E3E-BF46-91AC-A580440233D4}"/>
              </a:ext>
            </a:extLst>
          </p:cNvPr>
          <p:cNvSpPr txBox="1"/>
          <p:nvPr/>
        </p:nvSpPr>
        <p:spPr>
          <a:xfrm>
            <a:off x="5691297" y="4571836"/>
            <a:ext cx="2481103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튀긴 음식을 자주 먹다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3EC630-E26D-4A48-85B7-C12912EA46C5}"/>
              </a:ext>
            </a:extLst>
          </p:cNvPr>
          <p:cNvSpPr txBox="1"/>
          <p:nvPr/>
        </p:nvSpPr>
        <p:spPr>
          <a:xfrm>
            <a:off x="5763306" y="5075892"/>
            <a:ext cx="2481102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육식을 자주 하다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1895FA-28AA-F346-9B8D-33BD37223B21}"/>
              </a:ext>
            </a:extLst>
          </p:cNvPr>
          <p:cNvSpPr txBox="1"/>
          <p:nvPr/>
        </p:nvSpPr>
        <p:spPr>
          <a:xfrm>
            <a:off x="5292080" y="5579948"/>
            <a:ext cx="3384376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간식으로 단 음식을 많이 먹다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7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6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6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골고루</a:t>
            </a:r>
            <a:r>
              <a:rPr kumimoji="1" lang="en-US" altLang="ko-KR" dirty="0"/>
              <a:t>,</a:t>
            </a:r>
            <a:r>
              <a:rPr kumimoji="1" lang="ko-KR" altLang="en-US" dirty="0"/>
              <a:t> 맛있게</a:t>
            </a:r>
            <a:r>
              <a:rPr kumimoji="1" lang="en-US" altLang="ko-KR" dirty="0"/>
              <a:t>!”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http://gg.gg/i6ufn</a:t>
            </a:r>
            <a:endParaRPr lang="en-US" dirty="0"/>
          </a:p>
          <a:p>
            <a:pPr marL="0" indent="0">
              <a:buNone/>
              <a:defRPr/>
            </a:pPr>
            <a:endParaRPr lang="en-US" dirty="0">
              <a:hlinkClick r:id="rId2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7E18174-27E0-E24C-BF34-BA48DA4FB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573016"/>
            <a:ext cx="798093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대화 듣기  </a:t>
            </a:r>
            <a:r>
              <a:rPr lang="en-US" altLang="ko-KR" sz="3200" dirty="0"/>
              <a:t>P. 59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1AA8E617-8792-2946-AD24-30C241AA3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5563"/>
            <a:ext cx="8363272" cy="51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1944</Words>
  <Application>Microsoft Office PowerPoint</Application>
  <PresentationFormat>On-screen Show (4:3)</PresentationFormat>
  <Paragraphs>414</Paragraphs>
  <Slides>52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Gill Sans</vt:lpstr>
      <vt:lpstr>굴림</vt:lpstr>
      <vt:lpstr>맑은 고딕</vt:lpstr>
      <vt:lpstr>Arial</vt:lpstr>
      <vt:lpstr>Calibri</vt:lpstr>
      <vt:lpstr>Times New Roman</vt:lpstr>
      <vt:lpstr>Default Design</vt:lpstr>
      <vt:lpstr>     재외동포를 위한 한국어(영어권)   4-1 </vt:lpstr>
      <vt:lpstr> 재외동포를 위한 한국어 4-1   6과  골고루 맛있게! A little of everything, and delicious!    </vt:lpstr>
      <vt:lpstr> 교과서 P. 57을 펴세요.</vt:lpstr>
      <vt:lpstr>학습목표 및 내용</vt:lpstr>
      <vt:lpstr>이야기해 보세요! </vt:lpstr>
      <vt:lpstr>  새 단어  P. 58</vt:lpstr>
      <vt:lpstr>PowerPoint Presentation</vt:lpstr>
      <vt:lpstr>L 6 Quizlet 단어 연습 </vt:lpstr>
      <vt:lpstr>  대화 듣기  P. 59</vt:lpstr>
      <vt:lpstr>  대화 듣기</vt:lpstr>
      <vt:lpstr>문법 및 표현   P. 60</vt:lpstr>
      <vt:lpstr>-ㄴ/는다거나 </vt:lpstr>
      <vt:lpstr>문법 및 표현   P.60</vt:lpstr>
      <vt:lpstr>PowerPoint Presentation</vt:lpstr>
      <vt:lpstr>PowerPoint Presentation</vt:lpstr>
      <vt:lpstr>문법 및 표현  P. 61</vt:lpstr>
      <vt:lpstr>~나 보다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듣고 말하기   P.62</vt:lpstr>
      <vt:lpstr>PowerPoint Presentation</vt:lpstr>
      <vt:lpstr>&lt;뭐야 뭐야 뉴스&gt; 영상 보기 (학습활동)</vt:lpstr>
      <vt:lpstr>듣고 말하기   P.63 </vt:lpstr>
      <vt:lpstr>듣고 말하기</vt:lpstr>
      <vt:lpstr>&lt;이것 봐 여기에 봄이 왔어&gt; 동화 영상 </vt:lpstr>
      <vt:lpstr>&lt;이것 봐 여기에 봄이 왔어&gt;  영상  (쓰기 과제)</vt:lpstr>
      <vt:lpstr>  읽고 쓰기 (쓰기 과제)  P. 64</vt:lpstr>
      <vt:lpstr>PowerPoint Presentation</vt:lpstr>
      <vt:lpstr>PowerPoint Presentation</vt:lpstr>
      <vt:lpstr>PowerPoint Presentation</vt:lpstr>
      <vt:lpstr>PowerPoint Presentation</vt:lpstr>
      <vt:lpstr>&lt;붕어빵, 군고구마 간식&gt; 뉴스 영상</vt:lpstr>
      <vt:lpstr>L 6 Quizlet 단어 연습 </vt:lpstr>
      <vt:lpstr>         Workbook  P. 25-28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&lt;동물들이 사라졌어&gt; 읽어주는 동화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568</cp:revision>
  <dcterms:created xsi:type="dcterms:W3CDTF">2008-02-12T07:53:45Z</dcterms:created>
  <dcterms:modified xsi:type="dcterms:W3CDTF">2020-06-27T02:56:04Z</dcterms:modified>
</cp:coreProperties>
</file>